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2467" r:id="rId4"/>
    <p:sldId id="2582" r:id="rId5"/>
    <p:sldId id="2523" r:id="rId6"/>
    <p:sldId id="2524" r:id="rId7"/>
    <p:sldId id="2525" r:id="rId8"/>
    <p:sldId id="2526" r:id="rId9"/>
    <p:sldId id="2528" r:id="rId10"/>
    <p:sldId id="2529" r:id="rId11"/>
    <p:sldId id="2527" r:id="rId12"/>
    <p:sldId id="2530" r:id="rId13"/>
    <p:sldId id="2531" r:id="rId14"/>
    <p:sldId id="2585" r:id="rId15"/>
    <p:sldId id="2586" r:id="rId16"/>
    <p:sldId id="2588" r:id="rId17"/>
    <p:sldId id="2587" r:id="rId18"/>
    <p:sldId id="2589" r:id="rId19"/>
    <p:sldId id="2532" r:id="rId20"/>
    <p:sldId id="2584" r:id="rId21"/>
    <p:sldId id="2583" r:id="rId22"/>
    <p:sldId id="2533" r:id="rId23"/>
    <p:sldId id="2535" r:id="rId24"/>
    <p:sldId id="2536" r:id="rId25"/>
    <p:sldId id="2537" r:id="rId26"/>
    <p:sldId id="2538" r:id="rId27"/>
    <p:sldId id="2539" r:id="rId28"/>
    <p:sldId id="2540" r:id="rId29"/>
    <p:sldId id="2541" r:id="rId30"/>
    <p:sldId id="2542" r:id="rId31"/>
    <p:sldId id="2581" r:id="rId32"/>
    <p:sldId id="2544" r:id="rId33"/>
    <p:sldId id="2545" r:id="rId34"/>
    <p:sldId id="2546" r:id="rId35"/>
    <p:sldId id="2547" r:id="rId36"/>
    <p:sldId id="2549" r:id="rId37"/>
    <p:sldId id="2550" r:id="rId38"/>
    <p:sldId id="2548" r:id="rId39"/>
    <p:sldId id="2551" r:id="rId40"/>
    <p:sldId id="2552" r:id="rId41"/>
    <p:sldId id="2562" r:id="rId42"/>
    <p:sldId id="2563" r:id="rId43"/>
    <p:sldId id="2564" r:id="rId44"/>
    <p:sldId id="2565" r:id="rId45"/>
    <p:sldId id="2566" r:id="rId46"/>
    <p:sldId id="2567" r:id="rId47"/>
    <p:sldId id="2568" r:id="rId48"/>
    <p:sldId id="2569" r:id="rId49"/>
    <p:sldId id="2570" r:id="rId50"/>
    <p:sldId id="2556" r:id="rId51"/>
    <p:sldId id="2571" r:id="rId52"/>
    <p:sldId id="2572" r:id="rId53"/>
    <p:sldId id="2573" r:id="rId54"/>
    <p:sldId id="2574" r:id="rId55"/>
    <p:sldId id="2575" r:id="rId56"/>
    <p:sldId id="2576" r:id="rId57"/>
    <p:sldId id="2577" r:id="rId58"/>
    <p:sldId id="2578" r:id="rId59"/>
    <p:sldId id="2579" r:id="rId60"/>
    <p:sldId id="2580" r:id="rId61"/>
    <p:sldId id="2475" r:id="rId62"/>
    <p:sldId id="2472" r:id="rId63"/>
    <p:sldId id="2469" r:id="rId64"/>
    <p:sldId id="2473" r:id="rId65"/>
    <p:sldId id="74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723"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15/08/2025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git-scm.com/book"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3</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8016C-739D-6BC2-D4EE-57B1F2C5B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4BDAF-AA22-4FBC-86E8-21F1C329FD07}"/>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a:t>
            </a:r>
            <a:endParaRPr lang="en-AU" sz="4000" b="1" dirty="0">
              <a:latin typeface="Calibir"/>
            </a:endParaRPr>
          </a:p>
        </p:txBody>
      </p:sp>
      <p:sp>
        <p:nvSpPr>
          <p:cNvPr id="5" name="TextBox 4">
            <a:extLst>
              <a:ext uri="{FF2B5EF4-FFF2-40B4-BE49-F238E27FC236}">
                <a16:creationId xmlns:a16="http://schemas.microsoft.com/office/drawing/2014/main" id="{CCEE132D-CEB9-A3B2-8DE2-4A14B14578B5}"/>
              </a:ext>
            </a:extLst>
          </p:cNvPr>
          <p:cNvSpPr txBox="1"/>
          <p:nvPr/>
        </p:nvSpPr>
        <p:spPr>
          <a:xfrm>
            <a:off x="-1" y="1280160"/>
            <a:ext cx="12113111" cy="2610843"/>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a:latin typeface="Calibir"/>
              </a:rPr>
              <a:t>Write a class BankAccount in Java or Python with:</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Two attributes: account_holder and balance</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One method: deposit(amount) that increases the balance and prints the new balance</a:t>
            </a:r>
            <a:endParaRPr lang="en-US" altLang="en-US" sz="2800" dirty="0">
              <a:latin typeface="Calibir"/>
            </a:endParaRPr>
          </a:p>
        </p:txBody>
      </p:sp>
    </p:spTree>
    <p:extLst>
      <p:ext uri="{BB962C8B-B14F-4D97-AF65-F5344CB8AC3E}">
        <p14:creationId xmlns:p14="http://schemas.microsoft.com/office/powerpoint/2010/main" val="20829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8F2-743B-A859-826E-8359C6FA9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D192C-9756-E6EB-9D1E-4B8562B3808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1 (</a:t>
            </a:r>
            <a:r>
              <a:rPr lang="en-US" sz="4000" dirty="0" err="1">
                <a:latin typeface="Calibir"/>
              </a:rPr>
              <a:t>CBA_BankAccount_Deposit</a:t>
            </a:r>
            <a:r>
              <a:rPr lang="en-US" sz="4000" dirty="0">
                <a:latin typeface="Calibir"/>
              </a:rPr>
              <a:t> in Python)</a:t>
            </a:r>
            <a:endParaRPr lang="en-AU" sz="4000" b="1" dirty="0">
              <a:latin typeface="Calibir"/>
            </a:endParaRPr>
          </a:p>
        </p:txBody>
      </p:sp>
      <p:sp>
        <p:nvSpPr>
          <p:cNvPr id="9" name="Rectangle 1">
            <a:extLst>
              <a:ext uri="{FF2B5EF4-FFF2-40B4-BE49-F238E27FC236}">
                <a16:creationId xmlns:a16="http://schemas.microsoft.com/office/drawing/2014/main" id="{9D06282C-299E-5175-B8D6-5B9F6E0AD6E1}"/>
              </a:ext>
            </a:extLst>
          </p:cNvPr>
          <p:cNvSpPr>
            <a:spLocks noChangeArrowheads="1"/>
          </p:cNvSpPr>
          <p:nvPr/>
        </p:nvSpPr>
        <p:spPr bwMode="auto">
          <a:xfrm>
            <a:off x="0" y="4453578"/>
            <a:ext cx="12192000" cy="2161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shows the updated amount.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a:t>
            </a:r>
          </a:p>
        </p:txBody>
      </p:sp>
      <p:pic>
        <p:nvPicPr>
          <p:cNvPr id="13" name="Picture 12">
            <a:extLst>
              <a:ext uri="{FF2B5EF4-FFF2-40B4-BE49-F238E27FC236}">
                <a16:creationId xmlns:a16="http://schemas.microsoft.com/office/drawing/2014/main" id="{BFF0F670-D566-2C8E-F336-D6ACF89BAD7A}"/>
              </a:ext>
            </a:extLst>
          </p:cNvPr>
          <p:cNvPicPr>
            <a:picLocks noChangeAspect="1"/>
          </p:cNvPicPr>
          <p:nvPr/>
        </p:nvPicPr>
        <p:blipFill>
          <a:blip r:embed="rId2"/>
          <a:srcRect l="7742" t="9808" r="8186" b="44301"/>
          <a:stretch>
            <a:fillRect/>
          </a:stretch>
        </p:blipFill>
        <p:spPr>
          <a:xfrm>
            <a:off x="0" y="691422"/>
            <a:ext cx="12192000" cy="3743396"/>
          </a:xfrm>
          <a:prstGeom prst="rect">
            <a:avLst/>
          </a:prstGeom>
        </p:spPr>
      </p:pic>
    </p:spTree>
    <p:extLst>
      <p:ext uri="{BB962C8B-B14F-4D97-AF65-F5344CB8AC3E}">
        <p14:creationId xmlns:p14="http://schemas.microsoft.com/office/powerpoint/2010/main" val="623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6E529-A6F4-7D01-336C-C242E9307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A40D5-4B60-E7A6-CFA1-BA38B958EA0E}"/>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 in Java)</a:t>
            </a:r>
            <a:endParaRPr lang="en-AU" sz="4000" b="1" dirty="0">
              <a:latin typeface="Calibir"/>
            </a:endParaRPr>
          </a:p>
        </p:txBody>
      </p:sp>
      <p:sp>
        <p:nvSpPr>
          <p:cNvPr id="5" name="Rectangle 1">
            <a:extLst>
              <a:ext uri="{FF2B5EF4-FFF2-40B4-BE49-F238E27FC236}">
                <a16:creationId xmlns:a16="http://schemas.microsoft.com/office/drawing/2014/main" id="{76AD09A7-3B37-ACA6-CC40-4F7D783C049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CAFC075-8D5C-DEDC-AC52-8BF93859FA4C}"/>
              </a:ext>
            </a:extLst>
          </p:cNvPr>
          <p:cNvPicPr>
            <a:picLocks noChangeAspect="1"/>
          </p:cNvPicPr>
          <p:nvPr/>
        </p:nvPicPr>
        <p:blipFill>
          <a:blip r:embed="rId2"/>
          <a:srcRect l="7984" t="6667" r="7701" b="15914"/>
          <a:stretch>
            <a:fillRect/>
          </a:stretch>
        </p:blipFill>
        <p:spPr>
          <a:xfrm>
            <a:off x="92365" y="672662"/>
            <a:ext cx="12099635" cy="6249453"/>
          </a:xfrm>
          <a:prstGeom prst="rect">
            <a:avLst/>
          </a:prstGeom>
        </p:spPr>
      </p:pic>
      <p:sp>
        <p:nvSpPr>
          <p:cNvPr id="8" name="Rectangle 2">
            <a:extLst>
              <a:ext uri="{FF2B5EF4-FFF2-40B4-BE49-F238E27FC236}">
                <a16:creationId xmlns:a16="http://schemas.microsoft.com/office/drawing/2014/main" id="{F42CFCA3-C44F-62A3-66B7-66F7633242DF}"/>
              </a:ext>
            </a:extLst>
          </p:cNvPr>
          <p:cNvSpPr>
            <a:spLocks noChangeArrowheads="1"/>
          </p:cNvSpPr>
          <p:nvPr/>
        </p:nvSpPr>
        <p:spPr bwMode="auto">
          <a:xfrm>
            <a:off x="4247535" y="4586748"/>
            <a:ext cx="7944465" cy="229108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prints the updated amount.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In the </a:t>
            </a:r>
            <a:r>
              <a:rPr kumimoji="0" lang="en-US" altLang="en-US" sz="2300" b="1" i="0" u="none" strike="noStrike" cap="none" normalizeH="0" baseline="0" dirty="0">
                <a:ln>
                  <a:noFill/>
                </a:ln>
                <a:solidFill>
                  <a:schemeClr val="tx1"/>
                </a:solidFill>
                <a:effectLst/>
                <a:latin typeface="Calibir"/>
              </a:rPr>
              <a:t>main</a:t>
            </a:r>
            <a:r>
              <a:rPr kumimoji="0" lang="en-US" altLang="en-US" sz="2300" b="0" i="0" u="none" strike="noStrike" cap="none" normalizeH="0" baseline="0" dirty="0">
                <a:ln>
                  <a:noFill/>
                </a:ln>
                <a:solidFill>
                  <a:schemeClr val="tx1"/>
                </a:solidFill>
                <a:effectLst/>
                <a:latin typeface="Calibir"/>
              </a:rPr>
              <a:t> method, 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 </a:t>
            </a:r>
          </a:p>
        </p:txBody>
      </p:sp>
    </p:spTree>
    <p:extLst>
      <p:ext uri="{BB962C8B-B14F-4D97-AF65-F5344CB8AC3E}">
        <p14:creationId xmlns:p14="http://schemas.microsoft.com/office/powerpoint/2010/main" val="178385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33E6-9EA9-525C-E9CF-38BB42F7A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4F572-7B78-60D9-D707-54689F300C0A}"/>
              </a:ext>
            </a:extLst>
          </p:cNvPr>
          <p:cNvSpPr>
            <a:spLocks noGrp="1"/>
          </p:cNvSpPr>
          <p:nvPr>
            <p:ph type="title"/>
          </p:nvPr>
        </p:nvSpPr>
        <p:spPr>
          <a:xfrm>
            <a:off x="0" y="1"/>
            <a:ext cx="12192000" cy="1194618"/>
          </a:xfrm>
        </p:spPr>
        <p:txBody>
          <a:bodyPr anchor="b">
            <a:normAutofit/>
          </a:bodyPr>
          <a:lstStyle/>
          <a:p>
            <a:r>
              <a:rPr lang="en-US" sz="4000" dirty="0"/>
              <a:t>Hands-On Activity 2 (Create Multiple Bank Accounts and Call Their Methods) – Python</a:t>
            </a:r>
            <a:endParaRPr lang="en-AU" sz="4000" b="1" dirty="0">
              <a:latin typeface="Calibir"/>
            </a:endParaRPr>
          </a:p>
        </p:txBody>
      </p:sp>
      <p:sp>
        <p:nvSpPr>
          <p:cNvPr id="5" name="Rectangle 1">
            <a:extLst>
              <a:ext uri="{FF2B5EF4-FFF2-40B4-BE49-F238E27FC236}">
                <a16:creationId xmlns:a16="http://schemas.microsoft.com/office/drawing/2014/main" id="{62B85FF1-1AC3-C5A1-BAF4-D12018D890E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822C3266-3DCF-A667-7CBF-20FD20FD2269}"/>
              </a:ext>
            </a:extLst>
          </p:cNvPr>
          <p:cNvSpPr>
            <a:spLocks noChangeArrowheads="1"/>
          </p:cNvSpPr>
          <p:nvPr/>
        </p:nvSpPr>
        <p:spPr bwMode="auto">
          <a:xfrm>
            <a:off x="0" y="1477248"/>
            <a:ext cx="12192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Write a Python program that: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Creates a </a:t>
            </a:r>
            <a:r>
              <a:rPr kumimoji="0" lang="en-US" altLang="en-US" sz="2800" i="0" u="none" strike="noStrike" cap="none" normalizeH="0" baseline="0" dirty="0" err="1">
                <a:ln>
                  <a:noFill/>
                </a:ln>
                <a:solidFill>
                  <a:schemeClr val="tx1"/>
                </a:solidFill>
                <a:effectLst/>
                <a:latin typeface="Calibir"/>
              </a:rPr>
              <a:t>BankAccount</a:t>
            </a:r>
            <a:r>
              <a:rPr kumimoji="0" lang="en-US" altLang="en-US" sz="2800" i="0" u="none" strike="noStrike" cap="none" normalizeH="0" baseline="0" dirty="0">
                <a:ln>
                  <a:noFill/>
                </a:ln>
                <a:solidFill>
                  <a:schemeClr val="tx1"/>
                </a:solidFill>
                <a:effectLst/>
                <a:latin typeface="Calibir"/>
              </a:rPr>
              <a:t> class with attributes for account holder name, account number, and balance.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Adds methods to deposit() money and </a:t>
            </a:r>
            <a:r>
              <a:rPr kumimoji="0" lang="en-US" altLang="en-US" sz="2800" i="0" u="none" strike="noStrike" cap="none" normalizeH="0" baseline="0" dirty="0" err="1">
                <a:ln>
                  <a:noFill/>
                </a:ln>
                <a:solidFill>
                  <a:schemeClr val="tx1"/>
                </a:solidFill>
                <a:effectLst/>
                <a:latin typeface="Calibir"/>
              </a:rPr>
              <a:t>show_balance</a:t>
            </a:r>
            <a:r>
              <a:rPr kumimoji="0" lang="en-US" altLang="en-US" sz="2800" i="0" u="none" strike="noStrike" cap="none" normalizeH="0" baseline="0" dirty="0">
                <a:ln>
                  <a:noFill/>
                </a:ln>
                <a:solidFill>
                  <a:schemeClr val="tx1"/>
                </a:solidFill>
                <a:effectLst/>
                <a:latin typeface="Calibir"/>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Creates two different bank account objects (e.g., for two Australian customers) and calls their methods to deposit money and display balances.</a:t>
            </a:r>
          </a:p>
        </p:txBody>
      </p:sp>
    </p:spTree>
    <p:extLst>
      <p:ext uri="{BB962C8B-B14F-4D97-AF65-F5344CB8AC3E}">
        <p14:creationId xmlns:p14="http://schemas.microsoft.com/office/powerpoint/2010/main" val="297979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4BC4-EC0B-65AB-236A-9F3CE080BAA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9BA43529-6962-329B-45C7-989A10DE4DA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330FA13-82A2-D8E7-2115-FC9A745FD339}"/>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EACB3E57-FCE3-CC0F-5E70-90398568A7E6}"/>
              </a:ext>
            </a:extLst>
          </p:cNvPr>
          <p:cNvSpPr>
            <a:spLocks noChangeArrowheads="1"/>
          </p:cNvSpPr>
          <p:nvPr/>
        </p:nvSpPr>
        <p:spPr bwMode="auto">
          <a:xfrm>
            <a:off x="5605488" y="833646"/>
            <a:ext cx="6454877" cy="196451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This code creates two Australian bank account objects and lets you deposit money into them and check their balances.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01338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FC21-AA5D-AD24-4E53-050233FA1AD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60E3716-91D4-9272-77BD-8B83EC0F02F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F0021C3-8C30-3B9C-1E45-F59E20E7630F}"/>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B81C51A1-7826-9656-7814-F92F009E4C73}"/>
              </a:ext>
            </a:extLst>
          </p:cNvPr>
          <p:cNvSpPr>
            <a:spLocks noChangeArrowheads="1"/>
          </p:cNvSpPr>
          <p:nvPr/>
        </p:nvSpPr>
        <p:spPr bwMode="auto">
          <a:xfrm>
            <a:off x="5737123" y="0"/>
            <a:ext cx="6454877" cy="46493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1.  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err="1">
                <a:ln>
                  <a:noFill/>
                </a:ln>
                <a:solidFill>
                  <a:schemeClr val="tx1"/>
                </a:solidFill>
                <a:effectLst/>
                <a:latin typeface="Calibir"/>
              </a:rPr>
              <a:t>BankAccount</a:t>
            </a:r>
            <a:r>
              <a:rPr kumimoji="0" lang="en-US" altLang="en-US" sz="2500" b="0" i="0" u="none" strike="noStrike" cap="none" normalizeH="0" baseline="0" dirty="0">
                <a:ln>
                  <a:noFill/>
                </a:ln>
                <a:solidFill>
                  <a:schemeClr val="tx1"/>
                </a:solidFill>
                <a:effectLst/>
                <a:latin typeface="Calibir"/>
              </a:rPr>
              <a:t> – a blueprint for creating bank account objects.</a:t>
            </a:r>
            <a:endParaRPr kumimoji="0" lang="en-US" altLang="en-US" sz="2500" b="1" i="0" u="none" strike="noStrike" cap="none" normalizeH="0" baseline="0" dirty="0">
              <a:ln>
                <a:noFill/>
              </a:ln>
              <a:solidFill>
                <a:schemeClr val="tx1"/>
              </a:solidFill>
              <a:effectLst/>
              <a:latin typeface="Calibir"/>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2. Attributes (data about the object)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Calibir"/>
              </a:rPr>
              <a:t>holder_name</a:t>
            </a:r>
            <a:r>
              <a:rPr kumimoji="0" lang="en-US" altLang="en-US" sz="2500" b="0" i="0" u="none" strike="noStrike" cap="none" normalizeH="0" baseline="0" dirty="0">
                <a:ln>
                  <a:noFill/>
                </a:ln>
                <a:solidFill>
                  <a:schemeClr val="tx1"/>
                </a:solidFill>
                <a:effectLst/>
                <a:latin typeface="Calibir"/>
              </a:rPr>
              <a:t> → name of the customer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Calibir"/>
              </a:rPr>
              <a:t>account_number</a:t>
            </a:r>
            <a:r>
              <a:rPr kumimoji="0" lang="en-US" altLang="en-US" sz="2500" b="0" i="0" u="none" strike="noStrike" cap="none" normalizeH="0" baseline="0" dirty="0">
                <a:ln>
                  <a:noFill/>
                </a:ln>
                <a:solidFill>
                  <a:schemeClr val="tx1"/>
                </a:solidFill>
                <a:effectLst/>
                <a:latin typeface="Calibir"/>
              </a:rPr>
              <a:t> → unique account ID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ir"/>
              </a:rPr>
              <a:t>balance → how much money is in the account</a:t>
            </a:r>
          </a:p>
        </p:txBody>
      </p:sp>
      <p:sp>
        <p:nvSpPr>
          <p:cNvPr id="10" name="TextBox 9">
            <a:extLst>
              <a:ext uri="{FF2B5EF4-FFF2-40B4-BE49-F238E27FC236}">
                <a16:creationId xmlns:a16="http://schemas.microsoft.com/office/drawing/2014/main" id="{6E352543-C5C8-7667-3239-B391BE13B824}"/>
              </a:ext>
            </a:extLst>
          </p:cNvPr>
          <p:cNvSpPr txBox="1"/>
          <p:nvPr/>
        </p:nvSpPr>
        <p:spPr>
          <a:xfrm>
            <a:off x="5671305" y="4649350"/>
            <a:ext cx="6586512" cy="1763944"/>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lang="en-US" altLang="en-US" sz="2500" b="1" dirty="0">
                <a:latin typeface="Calibir"/>
              </a:rPr>
              <a:t>3. Methods (actions the object can do)</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deposit(amount) → add money to the account</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err="1">
                <a:latin typeface="Calibir"/>
              </a:rPr>
              <a:t>show_balance</a:t>
            </a:r>
            <a:r>
              <a:rPr lang="en-US" altLang="en-US" sz="2500" dirty="0">
                <a:latin typeface="Calibir"/>
              </a:rPr>
              <a:t>() → display the current balance</a:t>
            </a:r>
          </a:p>
        </p:txBody>
      </p:sp>
    </p:spTree>
    <p:extLst>
      <p:ext uri="{BB962C8B-B14F-4D97-AF65-F5344CB8AC3E}">
        <p14:creationId xmlns:p14="http://schemas.microsoft.com/office/powerpoint/2010/main" val="38032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F17B-9ECB-8B37-EBE9-1EF2920DEBA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AF81CF1-6875-6171-43FC-33208719C5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6EF896D-447C-27E0-7F51-16C3832D3CCB}"/>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9D2450FD-9DBE-35DF-3155-523A897A26F5}"/>
              </a:ext>
            </a:extLst>
          </p:cNvPr>
          <p:cNvSpPr>
            <a:spLocks noChangeArrowheads="1"/>
          </p:cNvSpPr>
          <p:nvPr/>
        </p:nvSpPr>
        <p:spPr bwMode="auto">
          <a:xfrm>
            <a:off x="5638397" y="0"/>
            <a:ext cx="6454877" cy="291810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500" b="1" dirty="0">
                <a:latin typeface="Calibir"/>
              </a:rPr>
              <a:t>4. Objects (real examples from the class)</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acc1 → Alice Smith’s account with $500 starting balance</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acc2 → David Jones’ account with $1,200 starting balance</a:t>
            </a:r>
          </a:p>
        </p:txBody>
      </p:sp>
      <p:sp>
        <p:nvSpPr>
          <p:cNvPr id="10" name="TextBox 9">
            <a:extLst>
              <a:ext uri="{FF2B5EF4-FFF2-40B4-BE49-F238E27FC236}">
                <a16:creationId xmlns:a16="http://schemas.microsoft.com/office/drawing/2014/main" id="{3E90C8F5-A6A6-8024-95D5-8A873C0723B6}"/>
              </a:ext>
            </a:extLst>
          </p:cNvPr>
          <p:cNvSpPr txBox="1"/>
          <p:nvPr/>
        </p:nvSpPr>
        <p:spPr>
          <a:xfrm>
            <a:off x="5608497" y="3266743"/>
            <a:ext cx="6586512" cy="2341025"/>
          </a:xfrm>
          <a:prstGeom prst="rect">
            <a:avLst/>
          </a:prstGeom>
          <a:noFill/>
        </p:spPr>
        <p:txBody>
          <a:bodyPr wrap="square">
            <a:spAutoFit/>
          </a:bodyPr>
          <a:lstStyle/>
          <a:p>
            <a:pPr>
              <a:lnSpc>
                <a:spcPct val="150000"/>
              </a:lnSpc>
            </a:pPr>
            <a:r>
              <a:rPr lang="en-US" sz="2500" b="1" dirty="0">
                <a:latin typeface="Calibir"/>
              </a:rPr>
              <a:t>5. Process</a:t>
            </a:r>
          </a:p>
          <a:p>
            <a:pPr marL="342900" indent="-342900">
              <a:lnSpc>
                <a:spcPct val="150000"/>
              </a:lnSpc>
              <a:buFont typeface="Arial" panose="020B0604020202020204" pitchFamily="34" charset="0"/>
              <a:buChar char="•"/>
            </a:pPr>
            <a:r>
              <a:rPr lang="en-US" sz="2500" dirty="0">
                <a:latin typeface="Calibir"/>
              </a:rPr>
              <a:t>Create the two accounts.</a:t>
            </a:r>
          </a:p>
          <a:p>
            <a:pPr marL="342900" indent="-342900">
              <a:lnSpc>
                <a:spcPct val="150000"/>
              </a:lnSpc>
              <a:buFont typeface="Arial" panose="020B0604020202020204" pitchFamily="34" charset="0"/>
              <a:buChar char="•"/>
            </a:pPr>
            <a:r>
              <a:rPr lang="en-US" sz="2500" dirty="0">
                <a:latin typeface="Calibir"/>
              </a:rPr>
              <a:t>Deposit money into each account.</a:t>
            </a:r>
          </a:p>
          <a:p>
            <a:pPr marL="342900" indent="-342900">
              <a:lnSpc>
                <a:spcPct val="150000"/>
              </a:lnSpc>
              <a:buFont typeface="Arial" panose="020B0604020202020204" pitchFamily="34" charset="0"/>
              <a:buChar char="•"/>
            </a:pPr>
            <a:r>
              <a:rPr lang="en-US" sz="2500" dirty="0">
                <a:latin typeface="Calibir"/>
              </a:rPr>
              <a:t>Show the updated balances.</a:t>
            </a:r>
          </a:p>
        </p:txBody>
      </p:sp>
    </p:spTree>
    <p:extLst>
      <p:ext uri="{BB962C8B-B14F-4D97-AF65-F5344CB8AC3E}">
        <p14:creationId xmlns:p14="http://schemas.microsoft.com/office/powerpoint/2010/main" val="307365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DDE7-6743-9F94-ABDC-7364F3FAF7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3A37F71-3B1C-32AD-52C4-9E2117F2A1D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E69A71-E258-598A-A980-7845B78057B9}"/>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2" name="Rectangle 2">
            <a:extLst>
              <a:ext uri="{FF2B5EF4-FFF2-40B4-BE49-F238E27FC236}">
                <a16:creationId xmlns:a16="http://schemas.microsoft.com/office/drawing/2014/main" id="{E1691F9D-C905-FE00-26A7-7FACC0FCBA9A}"/>
              </a:ext>
            </a:extLst>
          </p:cNvPr>
          <p:cNvSpPr>
            <a:spLocks noChangeArrowheads="1"/>
          </p:cNvSpPr>
          <p:nvPr/>
        </p:nvSpPr>
        <p:spPr bwMode="auto">
          <a:xfrm>
            <a:off x="5605487" y="509956"/>
            <a:ext cx="6586513" cy="291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6. Key idea</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i="0" u="none" strike="noStrike" cap="none" normalizeH="0" baseline="0" dirty="0">
                <a:ln>
                  <a:noFill/>
                </a:ln>
                <a:solidFill>
                  <a:schemeClr val="tx1"/>
                </a:solidFill>
                <a:effectLst/>
                <a:latin typeface="Calibir"/>
              </a:rPr>
              <a:t>Even though acc1 and acc2 are different accounts, they are built from the same class and can do the same actions (deposit, </a:t>
            </a:r>
            <a:r>
              <a:rPr kumimoji="0" lang="en-US" altLang="en-US" sz="2500" i="0" u="none" strike="noStrike" cap="none" normalizeH="0" baseline="0" dirty="0" err="1">
                <a:ln>
                  <a:noFill/>
                </a:ln>
                <a:solidFill>
                  <a:schemeClr val="tx1"/>
                </a:solidFill>
                <a:effectLst/>
                <a:latin typeface="Calibir"/>
              </a:rPr>
              <a:t>show_balance</a:t>
            </a:r>
            <a:r>
              <a:rPr kumimoji="0" lang="en-US" altLang="en-US" sz="2500" i="0" u="none" strike="noStrike" cap="none" normalizeH="0" baseline="0" dirty="0">
                <a:ln>
                  <a:noFill/>
                </a:ln>
                <a:solidFill>
                  <a:schemeClr val="tx1"/>
                </a:solidFill>
                <a:effectLst/>
                <a:latin typeface="Calibir"/>
              </a:rPr>
              <a:t>).</a:t>
            </a:r>
          </a:p>
        </p:txBody>
      </p:sp>
    </p:spTree>
    <p:extLst>
      <p:ext uri="{BB962C8B-B14F-4D97-AF65-F5344CB8AC3E}">
        <p14:creationId xmlns:p14="http://schemas.microsoft.com/office/powerpoint/2010/main" val="280959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46E9-EFCC-2744-87CE-E0D553E56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65A81-209B-3ADC-7C9A-B9DD598A0F08}"/>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5F0666DE-CE7F-B269-BDAC-49A75A8748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9B3E673-3C1A-F9E9-6B5A-9F95F4CE7D94}"/>
              </a:ext>
            </a:extLst>
          </p:cNvPr>
          <p:cNvSpPr>
            <a:spLocks noChangeArrowheads="1"/>
          </p:cNvSpPr>
          <p:nvPr/>
        </p:nvSpPr>
        <p:spPr bwMode="auto">
          <a:xfrm>
            <a:off x="0" y="672662"/>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a:t>
            </a:r>
          </a:p>
        </p:txBody>
      </p:sp>
      <p:pic>
        <p:nvPicPr>
          <p:cNvPr id="7" name="Picture 6">
            <a:extLst>
              <a:ext uri="{FF2B5EF4-FFF2-40B4-BE49-F238E27FC236}">
                <a16:creationId xmlns:a16="http://schemas.microsoft.com/office/drawing/2014/main" id="{DF5B35A6-5E8D-25E8-40FB-F7CD5E15B42F}"/>
              </a:ext>
            </a:extLst>
          </p:cNvPr>
          <p:cNvPicPr>
            <a:picLocks noChangeAspect="1"/>
          </p:cNvPicPr>
          <p:nvPr/>
        </p:nvPicPr>
        <p:blipFill>
          <a:blip r:embed="rId2"/>
          <a:srcRect b="23922"/>
          <a:stretch>
            <a:fillRect/>
          </a:stretch>
        </p:blipFill>
        <p:spPr>
          <a:xfrm>
            <a:off x="869634" y="1990843"/>
            <a:ext cx="10452732" cy="4473155"/>
          </a:xfrm>
          <a:prstGeom prst="rect">
            <a:avLst/>
          </a:prstGeom>
        </p:spPr>
      </p:pic>
      <p:sp>
        <p:nvSpPr>
          <p:cNvPr id="8" name="Rectangle 1">
            <a:extLst>
              <a:ext uri="{FF2B5EF4-FFF2-40B4-BE49-F238E27FC236}">
                <a16:creationId xmlns:a16="http://schemas.microsoft.com/office/drawing/2014/main" id="{08A0682F-505F-FAD4-E57F-5FEE6DC0A642}"/>
              </a:ext>
            </a:extLst>
          </p:cNvPr>
          <p:cNvSpPr>
            <a:spLocks noChangeArrowheads="1"/>
          </p:cNvSpPr>
          <p:nvPr/>
        </p:nvSpPr>
        <p:spPr bwMode="auto">
          <a:xfrm>
            <a:off x="6096000" y="4396812"/>
            <a:ext cx="6096001" cy="1964512"/>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sz="2800" dirty="0">
                <a:latin typeface="Calibir"/>
              </a:rPr>
              <a:t>This creates a Train1 object with its number and destination, then displays them in the desired format.</a:t>
            </a:r>
            <a:endParaRPr lang="en-US" altLang="en-US" sz="2800" dirty="0">
              <a:latin typeface="Calibir"/>
            </a:endParaRPr>
          </a:p>
        </p:txBody>
      </p:sp>
    </p:spTree>
    <p:extLst>
      <p:ext uri="{BB962C8B-B14F-4D97-AF65-F5344CB8AC3E}">
        <p14:creationId xmlns:p14="http://schemas.microsoft.com/office/powerpoint/2010/main" val="40666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255D3-D4E8-8255-EABA-16E592FC8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74A54-1A1C-D5A1-25A9-9DF95D3EBB6B}"/>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4838D26A-2078-78B6-DB23-444BE362334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30C66DB-2079-7E8A-D7A6-3845700360A5}"/>
              </a:ext>
            </a:extLst>
          </p:cNvPr>
          <p:cNvSpPr>
            <a:spLocks noChangeArrowheads="1"/>
          </p:cNvSpPr>
          <p:nvPr/>
        </p:nvSpPr>
        <p:spPr bwMode="auto">
          <a:xfrm>
            <a:off x="0" y="672662"/>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a:t>
            </a:r>
          </a:p>
        </p:txBody>
      </p:sp>
      <p:pic>
        <p:nvPicPr>
          <p:cNvPr id="7" name="Picture 6">
            <a:extLst>
              <a:ext uri="{FF2B5EF4-FFF2-40B4-BE49-F238E27FC236}">
                <a16:creationId xmlns:a16="http://schemas.microsoft.com/office/drawing/2014/main" id="{C5DEB899-27C7-E338-F608-C653D7A24EED}"/>
              </a:ext>
            </a:extLst>
          </p:cNvPr>
          <p:cNvPicPr>
            <a:picLocks noChangeAspect="1"/>
          </p:cNvPicPr>
          <p:nvPr/>
        </p:nvPicPr>
        <p:blipFill>
          <a:blip r:embed="rId2"/>
          <a:srcRect b="23922"/>
          <a:stretch>
            <a:fillRect/>
          </a:stretch>
        </p:blipFill>
        <p:spPr>
          <a:xfrm>
            <a:off x="869634" y="1990843"/>
            <a:ext cx="10452732" cy="4473155"/>
          </a:xfrm>
          <a:prstGeom prst="rect">
            <a:avLst/>
          </a:prstGeom>
        </p:spPr>
      </p:pic>
      <p:sp>
        <p:nvSpPr>
          <p:cNvPr id="8" name="Rectangle 1">
            <a:extLst>
              <a:ext uri="{FF2B5EF4-FFF2-40B4-BE49-F238E27FC236}">
                <a16:creationId xmlns:a16="http://schemas.microsoft.com/office/drawing/2014/main" id="{FDDE319F-0E76-7151-12B4-7A49A993E511}"/>
              </a:ext>
            </a:extLst>
          </p:cNvPr>
          <p:cNvSpPr>
            <a:spLocks noChangeArrowheads="1"/>
          </p:cNvSpPr>
          <p:nvPr/>
        </p:nvSpPr>
        <p:spPr bwMode="auto">
          <a:xfrm>
            <a:off x="6096000" y="3900138"/>
            <a:ext cx="6096001" cy="2957861"/>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class Train</a:t>
            </a:r>
            <a:r>
              <a:rPr lang="en-US" altLang="en-US" dirty="0">
                <a:latin typeface="Calibir"/>
              </a:rPr>
              <a:t> – creates a blueprint for trains.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__</a:t>
            </a:r>
            <a:r>
              <a:rPr lang="en-US" altLang="en-US" b="1" dirty="0" err="1">
                <a:latin typeface="Calibir"/>
              </a:rPr>
              <a:t>init</a:t>
            </a:r>
            <a:r>
              <a:rPr lang="en-US" altLang="en-US" b="1" dirty="0">
                <a:latin typeface="Calibir"/>
              </a:rPr>
              <a:t>__ method</a:t>
            </a:r>
            <a:r>
              <a:rPr lang="en-US" altLang="en-US" dirty="0">
                <a:latin typeface="Calibir"/>
              </a:rPr>
              <a:t> – runs when a train is made, storing its number and destination.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err="1">
                <a:latin typeface="Calibir"/>
              </a:rPr>
              <a:t>show_info</a:t>
            </a:r>
            <a:r>
              <a:rPr lang="en-US" altLang="en-US" b="1" dirty="0">
                <a:latin typeface="Calibir"/>
              </a:rPr>
              <a:t> method</a:t>
            </a:r>
            <a:r>
              <a:rPr lang="en-US" altLang="en-US" dirty="0">
                <a:latin typeface="Calibir"/>
              </a:rPr>
              <a:t> – prints the train’s details (number and where it’s going).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Example use</a:t>
            </a:r>
            <a:r>
              <a:rPr lang="en-US" altLang="en-US" dirty="0">
                <a:latin typeface="Calibir"/>
              </a:rPr>
              <a:t> – we make a train (T123 from Sydney to Newcastle) and call </a:t>
            </a:r>
            <a:r>
              <a:rPr lang="en-US" altLang="en-US" dirty="0" err="1">
                <a:latin typeface="Calibir"/>
              </a:rPr>
              <a:t>show_info</a:t>
            </a:r>
            <a:r>
              <a:rPr lang="en-US" altLang="en-US" dirty="0">
                <a:latin typeface="Calibir"/>
              </a:rPr>
              <a:t>() to display it.</a:t>
            </a:r>
          </a:p>
        </p:txBody>
      </p:sp>
    </p:spTree>
    <p:extLst>
      <p:ext uri="{BB962C8B-B14F-4D97-AF65-F5344CB8AC3E}">
        <p14:creationId xmlns:p14="http://schemas.microsoft.com/office/powerpoint/2010/main" val="14503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672661"/>
          </a:xfrm>
        </p:spPr>
        <p:txBody>
          <a:bodyPr anchor="b">
            <a:normAutofit/>
          </a:bodyPr>
          <a:lstStyle/>
          <a:p>
            <a:r>
              <a:rPr lang="en-US" sz="4000" dirty="0">
                <a:latin typeface="Calibir"/>
              </a:rPr>
              <a:t>Week 3 Outline</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92365" y="672662"/>
            <a:ext cx="12007269" cy="58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50000"/>
              </a:lnSpc>
              <a:buFont typeface="+mj-lt"/>
              <a:buAutoNum type="arabicPeriod"/>
            </a:pPr>
            <a:r>
              <a:rPr lang="en-US" dirty="0">
                <a:latin typeface="Calibir"/>
              </a:rPr>
              <a:t>Object-Oriented Programming (OOP)</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 in Java)</a:t>
            </a:r>
          </a:p>
          <a:p>
            <a:pPr marL="342900" lvl="0" indent="-342900">
              <a:lnSpc>
                <a:spcPct val="150000"/>
              </a:lnSpc>
              <a:buFont typeface="+mj-lt"/>
              <a:buAutoNum type="arabicPeriod"/>
            </a:pPr>
            <a:r>
              <a:rPr lang="en-US" dirty="0">
                <a:latin typeface="Calibir"/>
              </a:rPr>
              <a:t>Hands-On Activity 2 (OOP Example – Train Class)</a:t>
            </a:r>
          </a:p>
          <a:p>
            <a:pPr marL="342900" lvl="0" indent="-342900">
              <a:lnSpc>
                <a:spcPct val="150000"/>
              </a:lnSpc>
              <a:buFont typeface="+mj-lt"/>
              <a:buAutoNum type="arabicPeriod"/>
            </a:pPr>
            <a:r>
              <a:rPr lang="en-US" dirty="0">
                <a:latin typeface="Calibir"/>
              </a:rPr>
              <a:t>Hands-On Activity 3 (Create Your </a:t>
            </a:r>
            <a:r>
              <a:rPr lang="en-US" dirty="0" err="1">
                <a:latin typeface="Calibir"/>
              </a:rPr>
              <a:t>Favourite</a:t>
            </a:r>
            <a:r>
              <a:rPr lang="en-US" dirty="0">
                <a:latin typeface="Calibir"/>
              </a:rPr>
              <a:t> Aussie Sport Class)</a:t>
            </a:r>
          </a:p>
          <a:p>
            <a:pPr marL="342900" lvl="0" indent="-342900">
              <a:lnSpc>
                <a:spcPct val="150000"/>
              </a:lnSpc>
              <a:buFont typeface="+mj-lt"/>
              <a:buAutoNum type="arabicPeriod"/>
            </a:pPr>
            <a:r>
              <a:rPr lang="en-US" dirty="0">
                <a:latin typeface="Calibir"/>
              </a:rPr>
              <a:t>Hands-On Activity 4 (Create Multiple Objects and Call Their Methods)</a:t>
            </a:r>
          </a:p>
          <a:p>
            <a:pPr marL="342900" lvl="0" indent="-342900">
              <a:lnSpc>
                <a:spcPct val="150000"/>
              </a:lnSpc>
              <a:buFont typeface="+mj-lt"/>
              <a:buAutoNum type="arabicPeriod"/>
            </a:pPr>
            <a:r>
              <a:rPr lang="en-US" dirty="0">
                <a:latin typeface="Calibir"/>
              </a:rPr>
              <a:t>Data Types, Variables, and Operators</a:t>
            </a:r>
          </a:p>
          <a:p>
            <a:pPr marL="342900" lvl="0" indent="-342900">
              <a:lnSpc>
                <a:spcPct val="150000"/>
              </a:lnSpc>
              <a:buFont typeface="+mj-lt"/>
              <a:buAutoNum type="arabicPeriod"/>
            </a:pPr>
            <a:r>
              <a:rPr lang="en-US" dirty="0">
                <a:latin typeface="Calibir"/>
              </a:rPr>
              <a:t>Hands-On Activity 5: Data Types, Variables, and Operators</a:t>
            </a:r>
          </a:p>
          <a:p>
            <a:pPr marL="342900" lvl="0" indent="-342900">
              <a:lnSpc>
                <a:spcPct val="150000"/>
              </a:lnSpc>
              <a:buFont typeface="+mj-lt"/>
              <a:buAutoNum type="arabicPeriod"/>
            </a:pPr>
            <a:r>
              <a:rPr lang="en-US" dirty="0">
                <a:latin typeface="Calibir"/>
              </a:rPr>
              <a:t>Strings &amp; String Formatting</a:t>
            </a:r>
          </a:p>
          <a:p>
            <a:pPr marL="342900" lvl="0" indent="-342900">
              <a:lnSpc>
                <a:spcPct val="150000"/>
              </a:lnSpc>
              <a:buFont typeface="+mj-lt"/>
              <a:buAutoNum type="arabicPeriod"/>
            </a:pPr>
            <a:r>
              <a:rPr lang="en-US" dirty="0">
                <a:latin typeface="Calibir"/>
              </a:rPr>
              <a:t>Arrays</a:t>
            </a:r>
          </a:p>
          <a:p>
            <a:pPr marL="342900" lvl="0" indent="-342900">
              <a:lnSpc>
                <a:spcPct val="150000"/>
              </a:lnSpc>
              <a:buFont typeface="+mj-lt"/>
              <a:buAutoNum type="arabicPeriod"/>
            </a:pPr>
            <a:r>
              <a:rPr lang="en-US" dirty="0">
                <a:latin typeface="Calibir"/>
              </a:rPr>
              <a:t>Java Arrays in Eclipse — </a:t>
            </a:r>
            <a:r>
              <a:rPr lang="en-US" dirty="0" err="1">
                <a:latin typeface="Calibir"/>
              </a:rPr>
              <a:t>StationsApp</a:t>
            </a:r>
            <a:r>
              <a:rPr lang="en-US" dirty="0">
                <a:latin typeface="Calibir"/>
              </a:rPr>
              <a:t> Demo</a:t>
            </a:r>
          </a:p>
          <a:p>
            <a:pPr marL="342900" lvl="0" indent="-342900">
              <a:lnSpc>
                <a:spcPct val="150000"/>
              </a:lnSpc>
              <a:buFont typeface="+mj-lt"/>
              <a:buAutoNum type="arabicPeriod"/>
            </a:pPr>
            <a:r>
              <a:rPr lang="en-US" dirty="0">
                <a:latin typeface="Calibir"/>
              </a:rPr>
              <a:t>Array Example in Java (Visual Studio Code)- Necessary Package in Visual Studio Code</a:t>
            </a:r>
          </a:p>
          <a:p>
            <a:pPr marL="342900" lvl="0" indent="-342900">
              <a:lnSpc>
                <a:spcPct val="150000"/>
              </a:lnSpc>
              <a:buFont typeface="+mj-lt"/>
              <a:buAutoNum type="arabicPeriod"/>
            </a:pPr>
            <a:r>
              <a:rPr lang="en-US" dirty="0">
                <a:latin typeface="Calibir"/>
              </a:rPr>
              <a:t>Input/Output (I/O)</a:t>
            </a:r>
          </a:p>
          <a:p>
            <a:pPr marL="342900" lvl="0" indent="-342900">
              <a:lnSpc>
                <a:spcPct val="150000"/>
              </a:lnSpc>
              <a:buFont typeface="+mj-lt"/>
              <a:buAutoNum type="arabicPeriod"/>
            </a:pPr>
            <a:r>
              <a:rPr lang="en-US" dirty="0">
                <a:latin typeface="Calibir"/>
              </a:rPr>
              <a:t>Input/Output (I/O) – Java Example in Eclipse</a:t>
            </a:r>
          </a:p>
        </p:txBody>
      </p:sp>
    </p:spTree>
    <p:extLst>
      <p:ext uri="{BB962C8B-B14F-4D97-AF65-F5344CB8AC3E}">
        <p14:creationId xmlns:p14="http://schemas.microsoft.com/office/powerpoint/2010/main" val="3000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03F0-48D6-C697-BC14-9B592237A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C79B0-2E6C-6EAA-6893-8C693374B87B}"/>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37732C7D-0021-BFB6-CBB4-6222C3CBAC8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A3A099-E785-51EF-F8A3-35AE25240CFE}"/>
              </a:ext>
            </a:extLst>
          </p:cNvPr>
          <p:cNvPicPr>
            <a:picLocks noChangeAspect="1"/>
          </p:cNvPicPr>
          <p:nvPr/>
        </p:nvPicPr>
        <p:blipFill>
          <a:blip r:embed="rId2"/>
          <a:srcRect b="23922"/>
          <a:stretch>
            <a:fillRect/>
          </a:stretch>
        </p:blipFill>
        <p:spPr>
          <a:xfrm>
            <a:off x="0" y="1255536"/>
            <a:ext cx="12173689" cy="5209623"/>
          </a:xfrm>
          <a:prstGeom prst="rect">
            <a:avLst/>
          </a:prstGeom>
        </p:spPr>
      </p:pic>
      <p:sp>
        <p:nvSpPr>
          <p:cNvPr id="8" name="Rectangle 1">
            <a:extLst>
              <a:ext uri="{FF2B5EF4-FFF2-40B4-BE49-F238E27FC236}">
                <a16:creationId xmlns:a16="http://schemas.microsoft.com/office/drawing/2014/main" id="{60024ECB-63D5-44B0-13D4-4429609A3A6D}"/>
              </a:ext>
            </a:extLst>
          </p:cNvPr>
          <p:cNvSpPr>
            <a:spLocks noChangeArrowheads="1"/>
          </p:cNvSpPr>
          <p:nvPr/>
        </p:nvSpPr>
        <p:spPr bwMode="auto">
          <a:xfrm>
            <a:off x="6214323" y="3263297"/>
            <a:ext cx="5959366" cy="3594702"/>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Class</a:t>
            </a:r>
            <a:r>
              <a:rPr kumimoji="0" lang="en-US" altLang="en-US" sz="2200" b="0" i="0" u="none" strike="noStrike" cap="none" normalizeH="0" baseline="0" dirty="0">
                <a:ln>
                  <a:noFill/>
                </a:ln>
                <a:solidFill>
                  <a:schemeClr val="tx1"/>
                </a:solidFill>
                <a:effectLst/>
                <a:latin typeface="Calibir"/>
              </a:rPr>
              <a:t> = the blueprint (Train)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Object</a:t>
            </a:r>
            <a:r>
              <a:rPr kumimoji="0" lang="en-US" altLang="en-US" sz="2200" b="0" i="0" u="none" strike="noStrike" cap="none" normalizeH="0" baseline="0" dirty="0">
                <a:ln>
                  <a:noFill/>
                </a:ln>
                <a:solidFill>
                  <a:schemeClr val="tx1"/>
                </a:solidFill>
                <a:effectLst/>
                <a:latin typeface="Calibir"/>
              </a:rPr>
              <a:t> = something built from the blueprint (train1)</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Attributes</a:t>
            </a:r>
            <a:r>
              <a:rPr kumimoji="0" lang="en-US" altLang="en-US" sz="2200" b="0" i="0" u="none" strike="noStrike" cap="none" normalizeH="0" baseline="0" dirty="0">
                <a:ln>
                  <a:noFill/>
                </a:ln>
                <a:solidFill>
                  <a:schemeClr val="tx1"/>
                </a:solidFill>
                <a:effectLst/>
                <a:latin typeface="Calibir"/>
              </a:rPr>
              <a:t> = data stored inside the object (number, destination)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Methods</a:t>
            </a:r>
            <a:r>
              <a:rPr kumimoji="0" lang="en-US" altLang="en-US" sz="2200" b="0" i="0" u="none" strike="noStrike" cap="none" normalizeH="0" baseline="0" dirty="0">
                <a:ln>
                  <a:noFill/>
                </a:ln>
                <a:solidFill>
                  <a:schemeClr val="tx1"/>
                </a:solidFill>
                <a:effectLst/>
                <a:latin typeface="Calibir"/>
              </a:rPr>
              <a:t> = actions the object can do (</a:t>
            </a:r>
            <a:r>
              <a:rPr kumimoji="0" lang="en-US" altLang="en-US" sz="2200" b="0" i="0" u="none" strike="noStrike" cap="none" normalizeH="0" baseline="0" dirty="0" err="1">
                <a:ln>
                  <a:noFill/>
                </a:ln>
                <a:solidFill>
                  <a:schemeClr val="tx1"/>
                </a:solidFill>
                <a:effectLst/>
                <a:latin typeface="Calibir"/>
              </a:rPr>
              <a:t>show_info</a:t>
            </a:r>
            <a:r>
              <a:rPr kumimoji="0" lang="en-US" altLang="en-US" sz="2200" b="0" i="0" u="none" strike="noStrike" cap="none" normalizeH="0" baseline="0" dirty="0">
                <a:ln>
                  <a:noFill/>
                </a:ln>
                <a:solidFill>
                  <a:schemeClr val="tx1"/>
                </a:solidFill>
                <a:effectLst/>
                <a:latin typeface="Calibir"/>
              </a:rPr>
              <a:t>)</a:t>
            </a:r>
          </a:p>
        </p:txBody>
      </p:sp>
    </p:spTree>
    <p:extLst>
      <p:ext uri="{BB962C8B-B14F-4D97-AF65-F5344CB8AC3E}">
        <p14:creationId xmlns:p14="http://schemas.microsoft.com/office/powerpoint/2010/main" val="3699839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175E-DA15-6AA3-12B8-72E66FC5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CD2B0-E8FB-9DDF-64B6-FEF46BB00336}"/>
              </a:ext>
            </a:extLst>
          </p:cNvPr>
          <p:cNvSpPr>
            <a:spLocks noGrp="1"/>
          </p:cNvSpPr>
          <p:nvPr>
            <p:ph type="title"/>
          </p:nvPr>
        </p:nvSpPr>
        <p:spPr>
          <a:xfrm>
            <a:off x="0" y="1"/>
            <a:ext cx="12192000" cy="1120876"/>
          </a:xfrm>
        </p:spPr>
        <p:txBody>
          <a:bodyPr anchor="b">
            <a:normAutofit fontScale="90000"/>
          </a:bodyPr>
          <a:lstStyle/>
          <a:p>
            <a:r>
              <a:rPr lang="en-US" sz="4000" dirty="0">
                <a:latin typeface="Calibir"/>
              </a:rPr>
              <a:t>Hands-On Activity 4 (Create Your </a:t>
            </a:r>
            <a:r>
              <a:rPr lang="en-US" sz="4000" dirty="0" err="1">
                <a:latin typeface="Calibir"/>
              </a:rPr>
              <a:t>Favourite</a:t>
            </a:r>
            <a:r>
              <a:rPr lang="en-US" sz="4000" dirty="0">
                <a:latin typeface="Calibir"/>
              </a:rPr>
              <a:t> Aussie Sport Class) in Python</a:t>
            </a:r>
            <a:endParaRPr lang="en-AU" sz="4000" b="1" dirty="0">
              <a:latin typeface="Calibir"/>
            </a:endParaRPr>
          </a:p>
        </p:txBody>
      </p:sp>
      <p:sp>
        <p:nvSpPr>
          <p:cNvPr id="5" name="Rectangle 1">
            <a:extLst>
              <a:ext uri="{FF2B5EF4-FFF2-40B4-BE49-F238E27FC236}">
                <a16:creationId xmlns:a16="http://schemas.microsoft.com/office/drawing/2014/main" id="{781FC9F2-2844-D11D-CA84-7B8CE3A0D1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B81F25F-E6F4-9C53-F5B3-089793EF67E8}"/>
              </a:ext>
            </a:extLst>
          </p:cNvPr>
          <p:cNvSpPr>
            <a:spLocks noChangeArrowheads="1"/>
          </p:cNvSpPr>
          <p:nvPr/>
        </p:nvSpPr>
        <p:spPr bwMode="auto">
          <a:xfrm>
            <a:off x="1" y="932901"/>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Create a class for a </a:t>
            </a:r>
            <a:r>
              <a:rPr lang="en-US" sz="2800" dirty="0" err="1">
                <a:latin typeface="Calibir"/>
              </a:rPr>
              <a:t>favourite</a:t>
            </a:r>
            <a:r>
              <a:rPr lang="en-US" sz="2800" dirty="0">
                <a:latin typeface="Calibir"/>
              </a:rPr>
              <a:t> Aussie sport (e.g., </a:t>
            </a:r>
            <a:r>
              <a:rPr lang="en-US" sz="2800" dirty="0" err="1">
                <a:latin typeface="Calibir"/>
              </a:rPr>
              <a:t>CricketPlayer</a:t>
            </a:r>
            <a:r>
              <a:rPr lang="en-US" sz="2800" dirty="0">
                <a:latin typeface="Calibir"/>
              </a:rPr>
              <a:t>) with attributes and actions.</a:t>
            </a:r>
            <a:endParaRPr kumimoji="0" lang="en-US" altLang="en-US" sz="2800" b="0" i="0" u="none" strike="noStrike" cap="none" normalizeH="0" baseline="0" dirty="0">
              <a:ln>
                <a:noFill/>
              </a:ln>
              <a:solidFill>
                <a:schemeClr val="tx1"/>
              </a:solidFill>
              <a:effectLst/>
              <a:latin typeface="Calibir"/>
            </a:endParaRPr>
          </a:p>
        </p:txBody>
      </p:sp>
      <p:pic>
        <p:nvPicPr>
          <p:cNvPr id="6" name="Picture 5">
            <a:extLst>
              <a:ext uri="{FF2B5EF4-FFF2-40B4-BE49-F238E27FC236}">
                <a16:creationId xmlns:a16="http://schemas.microsoft.com/office/drawing/2014/main" id="{E35F1EBD-14E6-B484-B58B-77A1FC7160AE}"/>
              </a:ext>
            </a:extLst>
          </p:cNvPr>
          <p:cNvPicPr>
            <a:picLocks noChangeAspect="1"/>
          </p:cNvPicPr>
          <p:nvPr/>
        </p:nvPicPr>
        <p:blipFill>
          <a:blip r:embed="rId2"/>
          <a:srcRect b="13603"/>
          <a:stretch>
            <a:fillRect/>
          </a:stretch>
        </p:blipFill>
        <p:spPr>
          <a:xfrm>
            <a:off x="1273277" y="2170482"/>
            <a:ext cx="9645445" cy="4687518"/>
          </a:xfrm>
          <a:prstGeom prst="rect">
            <a:avLst/>
          </a:prstGeom>
        </p:spPr>
      </p:pic>
      <p:sp>
        <p:nvSpPr>
          <p:cNvPr id="7" name="Rectangle 1">
            <a:extLst>
              <a:ext uri="{FF2B5EF4-FFF2-40B4-BE49-F238E27FC236}">
                <a16:creationId xmlns:a16="http://schemas.microsoft.com/office/drawing/2014/main" id="{CA6E7B17-BA1D-6312-A4EF-5744A56129EB}"/>
              </a:ext>
            </a:extLst>
          </p:cNvPr>
          <p:cNvSpPr>
            <a:spLocks noChangeArrowheads="1"/>
          </p:cNvSpPr>
          <p:nvPr/>
        </p:nvSpPr>
        <p:spPr bwMode="auto">
          <a:xfrm>
            <a:off x="6872748" y="3600825"/>
            <a:ext cx="5319252" cy="325717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Attributes</a:t>
            </a:r>
            <a:r>
              <a:rPr kumimoji="0" lang="en-US" altLang="en-US" sz="2800" b="0" i="0" u="none" strike="noStrike" cap="none" normalizeH="0" baseline="0" dirty="0">
                <a:ln>
                  <a:noFill/>
                </a:ln>
                <a:solidFill>
                  <a:schemeClr val="tx1"/>
                </a:solidFill>
                <a:effectLst/>
                <a:latin typeface="Calibir"/>
              </a:rPr>
              <a:t>: name, team, runs → facts about the player.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Actions (methods)</a:t>
            </a:r>
            <a:r>
              <a:rPr kumimoji="0" lang="en-US" altLang="en-US" sz="2800" b="0" i="0" u="none" strike="noStrike" cap="none" normalizeH="0" baseline="0" dirty="0">
                <a:ln>
                  <a:noFill/>
                </a:ln>
                <a:solidFill>
                  <a:schemeClr val="tx1"/>
                </a:solidFill>
                <a:effectLst/>
                <a:latin typeface="Calibir"/>
              </a:rPr>
              <a:t>: </a:t>
            </a:r>
            <a:r>
              <a:rPr kumimoji="0" lang="en-US" altLang="en-US" sz="2800" b="0" i="0" u="none" strike="noStrike" cap="none" normalizeH="0" baseline="0" dirty="0" err="1">
                <a:ln>
                  <a:noFill/>
                </a:ln>
                <a:solidFill>
                  <a:schemeClr val="tx1"/>
                </a:solidFill>
                <a:effectLst/>
                <a:latin typeface="Calibir"/>
              </a:rPr>
              <a:t>score_run</a:t>
            </a:r>
            <a:r>
              <a:rPr kumimoji="0" lang="en-US" altLang="en-US" sz="2800" b="0" i="0" u="none" strike="noStrike" cap="none" normalizeH="0" baseline="0" dirty="0">
                <a:ln>
                  <a:noFill/>
                </a:ln>
                <a:solidFill>
                  <a:schemeClr val="tx1"/>
                </a:solidFill>
                <a:effectLst/>
                <a:latin typeface="Calibir"/>
              </a:rPr>
              <a:t>() and </a:t>
            </a:r>
            <a:r>
              <a:rPr kumimoji="0" lang="en-US" altLang="en-US" sz="2800" b="0" i="0" u="none" strike="noStrike" cap="none" normalizeH="0" baseline="0" dirty="0" err="1">
                <a:ln>
                  <a:noFill/>
                </a:ln>
                <a:solidFill>
                  <a:schemeClr val="tx1"/>
                </a:solidFill>
                <a:effectLst/>
                <a:latin typeface="Calibir"/>
              </a:rPr>
              <a:t>show_info</a:t>
            </a:r>
            <a:r>
              <a:rPr kumimoji="0" lang="en-US" altLang="en-US" sz="2800" b="0" i="0" u="none" strike="noStrike" cap="none" normalizeH="0" baseline="0" dirty="0">
                <a:ln>
                  <a:noFill/>
                </a:ln>
                <a:solidFill>
                  <a:schemeClr val="tx1"/>
                </a:solidFill>
                <a:effectLst/>
                <a:latin typeface="Calibir"/>
              </a:rPr>
              <a:t>() → what the player can do.</a:t>
            </a:r>
          </a:p>
        </p:txBody>
      </p:sp>
    </p:spTree>
    <p:extLst>
      <p:ext uri="{BB962C8B-B14F-4D97-AF65-F5344CB8AC3E}">
        <p14:creationId xmlns:p14="http://schemas.microsoft.com/office/powerpoint/2010/main" val="20464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4AD0-9350-31DD-D9E4-79D481BD0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E32E6-B43B-64A4-5698-A9F93A53BAC3}"/>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587BEA07-513D-D2F7-E699-9B9AF2F3009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8A2BE69-8F15-0F18-EE81-3610133D448A}"/>
              </a:ext>
            </a:extLst>
          </p:cNvPr>
          <p:cNvSpPr>
            <a:spLocks noChangeArrowheads="1"/>
          </p:cNvSpPr>
          <p:nvPr/>
        </p:nvSpPr>
        <p:spPr bwMode="auto">
          <a:xfrm>
            <a:off x="0" y="7995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Variables are like containers that store information.</a:t>
            </a:r>
            <a:endParaRPr lang="en-US" sz="2800" dirty="0">
              <a:latin typeface="Calibir"/>
            </a:endParaRPr>
          </a:p>
          <a:p>
            <a:pPr marL="457200" indent="-457200">
              <a:lnSpc>
                <a:spcPct val="150000"/>
              </a:lnSpc>
              <a:buFont typeface="Arial" panose="020B0604020202020204" pitchFamily="34" charset="0"/>
              <a:buChar char="•"/>
            </a:pPr>
            <a:r>
              <a:rPr lang="en-US" sz="2800" b="1" dirty="0">
                <a:latin typeface="Calibir"/>
              </a:rPr>
              <a:t>Python:</a:t>
            </a:r>
            <a:r>
              <a:rPr lang="en-US" sz="2800" dirty="0">
                <a:latin typeface="Calibir"/>
              </a:rPr>
              <a:t> Flexible – you can put anything inside.</a:t>
            </a:r>
          </a:p>
          <a:p>
            <a:pPr marL="457200" indent="-457200">
              <a:lnSpc>
                <a:spcPct val="150000"/>
              </a:lnSpc>
              <a:buFont typeface="Arial" panose="020B0604020202020204" pitchFamily="34" charset="0"/>
              <a:buChar char="•"/>
            </a:pPr>
            <a:r>
              <a:rPr lang="en-US" sz="2800" b="1" dirty="0">
                <a:latin typeface="Calibir"/>
              </a:rPr>
              <a:t>Java:</a:t>
            </a:r>
            <a:r>
              <a:rPr lang="en-US" sz="2800" dirty="0">
                <a:latin typeface="Calibir"/>
              </a:rPr>
              <a:t> Strict – each container has a label for the type it can hold.</a:t>
            </a:r>
          </a:p>
        </p:txBody>
      </p:sp>
    </p:spTree>
    <p:extLst>
      <p:ext uri="{BB962C8B-B14F-4D97-AF65-F5344CB8AC3E}">
        <p14:creationId xmlns:p14="http://schemas.microsoft.com/office/powerpoint/2010/main" val="214277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A1DA8-F173-B0AD-DE4B-121B89DE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5D32A-D0E4-0330-0269-1BC49E3E748D}"/>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A0A40018-FE41-94A6-E429-67C4544EE4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EA96834D-E0AF-0940-BE20-298416742110}"/>
              </a:ext>
            </a:extLst>
          </p:cNvPr>
          <p:cNvSpPr>
            <a:spLocks noChangeArrowheads="1"/>
          </p:cNvSpPr>
          <p:nvPr/>
        </p:nvSpPr>
        <p:spPr bwMode="auto">
          <a:xfrm>
            <a:off x="0" y="1477247"/>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F609C402-4A21-C7CA-3A42-779A7A033FBA}"/>
              </a:ext>
            </a:extLst>
          </p:cNvPr>
          <p:cNvSpPr>
            <a:spLocks noChangeArrowheads="1"/>
          </p:cNvSpPr>
          <p:nvPr/>
        </p:nvSpPr>
        <p:spPr bwMode="auto">
          <a:xfrm>
            <a:off x="4807973" y="1154082"/>
            <a:ext cx="738402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These types are explicitly defined in Java, but Python handles them differently: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Java: We must declare the type (int age = 25;) – it’s strictly typed.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Python: We don’t declare the type (age = 25) – it’s dynamically typed, but those </a:t>
            </a:r>
            <a:r>
              <a:rPr kumimoji="0" lang="en-US" altLang="en-US" sz="2800" i="1" u="none" strike="noStrike" cap="none" normalizeH="0" baseline="0" dirty="0">
                <a:ln>
                  <a:noFill/>
                </a:ln>
                <a:solidFill>
                  <a:schemeClr val="tx1"/>
                </a:solidFill>
                <a:effectLst/>
                <a:latin typeface="Calibir"/>
              </a:rPr>
              <a:t>kinds</a:t>
            </a:r>
            <a:r>
              <a:rPr kumimoji="0" lang="en-US" altLang="en-US" sz="2800" i="0" u="none" strike="noStrike" cap="none" normalizeH="0" baseline="0" dirty="0">
                <a:ln>
                  <a:noFill/>
                </a:ln>
                <a:solidFill>
                  <a:schemeClr val="tx1"/>
                </a:solidFill>
                <a:effectLst/>
                <a:latin typeface="Calibir"/>
              </a:rPr>
              <a:t> of values still exist.</a:t>
            </a:r>
          </a:p>
        </p:txBody>
      </p:sp>
    </p:spTree>
    <p:extLst>
      <p:ext uri="{BB962C8B-B14F-4D97-AF65-F5344CB8AC3E}">
        <p14:creationId xmlns:p14="http://schemas.microsoft.com/office/powerpoint/2010/main" val="104588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196E-F37A-5FFB-C803-F45EA924B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2FC8F-67B7-BE77-6E88-717569AB868C}"/>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6261B6F5-C5DA-0C7A-BB81-8420158884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5936F26-9260-13D8-FD55-D4BB704CD25D}"/>
              </a:ext>
            </a:extLst>
          </p:cNvPr>
          <p:cNvSpPr>
            <a:spLocks noChangeArrowheads="1"/>
          </p:cNvSpPr>
          <p:nvPr/>
        </p:nvSpPr>
        <p:spPr bwMode="auto">
          <a:xfrm>
            <a:off x="0" y="1477248"/>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A3891015-A5E4-5BC6-85A6-83033899BCEE}"/>
              </a:ext>
            </a:extLst>
          </p:cNvPr>
          <p:cNvSpPr>
            <a:spLocks noChangeArrowheads="1"/>
          </p:cNvSpPr>
          <p:nvPr/>
        </p:nvSpPr>
        <p:spPr bwMode="auto">
          <a:xfrm>
            <a:off x="4807973" y="830917"/>
            <a:ext cx="738402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So: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int, double, </a:t>
            </a:r>
            <a:r>
              <a:rPr lang="en-US" altLang="en-US" sz="2800" dirty="0" err="1">
                <a:latin typeface="Calibir"/>
              </a:rPr>
              <a:t>boolean</a:t>
            </a:r>
            <a:r>
              <a:rPr lang="en-US" altLang="en-US" sz="2800" dirty="0">
                <a:latin typeface="Calibir"/>
              </a:rPr>
              <a:t>, char, and String are actual type keywords (except String, which is a class).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the variable type is inferred automatically, but it still stores integers, floats, </a:t>
            </a:r>
            <a:r>
              <a:rPr lang="en-US" altLang="en-US" sz="2800" dirty="0" err="1">
                <a:latin typeface="Calibir"/>
              </a:rPr>
              <a:t>booleans</a:t>
            </a:r>
            <a:r>
              <a:rPr lang="en-US" altLang="en-US" sz="2800" dirty="0">
                <a:latin typeface="Calibir"/>
              </a:rPr>
              <a:t>, strings, etc. (char isn’t a separate type; it’s just a string of length 1).</a:t>
            </a:r>
          </a:p>
        </p:txBody>
      </p:sp>
    </p:spTree>
    <p:extLst>
      <p:ext uri="{BB962C8B-B14F-4D97-AF65-F5344CB8AC3E}">
        <p14:creationId xmlns:p14="http://schemas.microsoft.com/office/powerpoint/2010/main" val="390354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76EA-3E37-BA94-D931-9B7AE5458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37FA2-0778-29DC-3D16-02259BCCE9B0}"/>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DFE8E74E-2F4F-2FC0-7331-E5ABE052DB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C6A9D88F-E727-924D-76A9-996AAFD79B99}"/>
              </a:ext>
            </a:extLst>
          </p:cNvPr>
          <p:cNvSpPr>
            <a:spLocks noChangeArrowheads="1"/>
          </p:cNvSpPr>
          <p:nvPr/>
        </p:nvSpPr>
        <p:spPr bwMode="auto">
          <a:xfrm>
            <a:off x="184731" y="818157"/>
            <a:ext cx="6103274"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Australian Example:</a:t>
            </a:r>
            <a:endParaRPr kumimoji="0" lang="en-US" altLang="en-US" sz="2800" b="0" i="0" u="none" strike="noStrike" cap="none" normalizeH="0" baseline="0" dirty="0">
              <a:ln>
                <a:noFill/>
              </a:ln>
              <a:solidFill>
                <a:schemeClr val="tx1"/>
              </a:solidFill>
              <a:effectLst/>
              <a:latin typeface="Calibir"/>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Temperature in Sydney: float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Number of trams in Melbourne: int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Is it a public holiday in NSW? </a:t>
            </a:r>
            <a:r>
              <a:rPr kumimoji="0" lang="en-US" altLang="en-US" sz="2800" b="0" i="0" u="none" strike="noStrike" cap="none" normalizeH="0" baseline="0" dirty="0" err="1">
                <a:ln>
                  <a:noFill/>
                </a:ln>
                <a:solidFill>
                  <a:schemeClr val="tx1"/>
                </a:solidFill>
                <a:effectLst/>
                <a:latin typeface="Calibir"/>
              </a:rPr>
              <a:t>boolean</a:t>
            </a:r>
            <a:endParaRPr kumimoji="0" lang="en-US" altLang="en-US" sz="2800" b="0" i="0" u="none" strike="noStrike" cap="none" normalizeH="0" baseline="0" dirty="0">
              <a:ln>
                <a:noFill/>
              </a:ln>
              <a:solidFill>
                <a:schemeClr val="tx1"/>
              </a:solidFill>
              <a:effectLst/>
              <a:latin typeface="Calibir"/>
            </a:endParaRPr>
          </a:p>
        </p:txBody>
      </p:sp>
      <p:graphicFrame>
        <p:nvGraphicFramePr>
          <p:cNvPr id="9" name="Table 8">
            <a:extLst>
              <a:ext uri="{FF2B5EF4-FFF2-40B4-BE49-F238E27FC236}">
                <a16:creationId xmlns:a16="http://schemas.microsoft.com/office/drawing/2014/main" id="{4A3E9946-017E-8D1C-3E86-964D53AA9A9C}"/>
              </a:ext>
            </a:extLst>
          </p:cNvPr>
          <p:cNvGraphicFramePr>
            <a:graphicFrameLocks noGrp="1"/>
          </p:cNvGraphicFramePr>
          <p:nvPr>
            <p:extLst>
              <p:ext uri="{D42A27DB-BD31-4B8C-83A1-F6EECF244321}">
                <p14:modId xmlns:p14="http://schemas.microsoft.com/office/powerpoint/2010/main" val="2105977504"/>
              </p:ext>
            </p:extLst>
          </p:nvPr>
        </p:nvGraphicFramePr>
        <p:xfrm>
          <a:off x="838200" y="3682729"/>
          <a:ext cx="10515600" cy="2661412"/>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2303513295"/>
                    </a:ext>
                  </a:extLst>
                </a:gridCol>
                <a:gridCol w="3505200">
                  <a:extLst>
                    <a:ext uri="{9D8B030D-6E8A-4147-A177-3AD203B41FA5}">
                      <a16:colId xmlns:a16="http://schemas.microsoft.com/office/drawing/2014/main" val="117839560"/>
                    </a:ext>
                  </a:extLst>
                </a:gridCol>
                <a:gridCol w="3505200">
                  <a:extLst>
                    <a:ext uri="{9D8B030D-6E8A-4147-A177-3AD203B41FA5}">
                      <a16:colId xmlns:a16="http://schemas.microsoft.com/office/drawing/2014/main" val="3102399417"/>
                    </a:ext>
                  </a:extLst>
                </a:gridCol>
              </a:tblGrid>
              <a:tr h="0">
                <a:tc>
                  <a:txBody>
                    <a:bodyPr/>
                    <a:lstStyle/>
                    <a:p>
                      <a:pPr>
                        <a:lnSpc>
                          <a:spcPct val="150000"/>
                        </a:lnSpc>
                        <a:buNone/>
                      </a:pPr>
                      <a:r>
                        <a:rPr lang="en-US" sz="2800" dirty="0">
                          <a:latin typeface="Calibir"/>
                        </a:rPr>
                        <a:t>Type</a:t>
                      </a:r>
                    </a:p>
                  </a:txBody>
                  <a:tcPr anchor="ctr">
                    <a:solidFill>
                      <a:schemeClr val="accent5">
                        <a:lumMod val="20000"/>
                        <a:lumOff val="80000"/>
                      </a:schemeClr>
                    </a:solidFill>
                  </a:tcPr>
                </a:tc>
                <a:tc>
                  <a:txBody>
                    <a:bodyPr/>
                    <a:lstStyle/>
                    <a:p>
                      <a:pPr>
                        <a:lnSpc>
                          <a:spcPct val="150000"/>
                        </a:lnSpc>
                        <a:buNone/>
                      </a:pPr>
                      <a:r>
                        <a:rPr lang="en-US" sz="2800" dirty="0">
                          <a:latin typeface="Calibir"/>
                        </a:rPr>
                        <a:t>Python Example</a:t>
                      </a:r>
                    </a:p>
                  </a:txBody>
                  <a:tcPr anchor="ctr">
                    <a:solidFill>
                      <a:schemeClr val="accent5">
                        <a:lumMod val="20000"/>
                        <a:lumOff val="80000"/>
                      </a:schemeClr>
                    </a:solidFill>
                  </a:tcPr>
                </a:tc>
                <a:tc>
                  <a:txBody>
                    <a:bodyPr/>
                    <a:lstStyle/>
                    <a:p>
                      <a:pPr>
                        <a:lnSpc>
                          <a:spcPct val="150000"/>
                        </a:lnSpc>
                        <a:buNone/>
                      </a:pPr>
                      <a:r>
                        <a:rPr lang="en-US" sz="2800" dirty="0">
                          <a:latin typeface="Calibir"/>
                        </a:rPr>
                        <a:t>Java Example</a:t>
                      </a:r>
                    </a:p>
                  </a:txBody>
                  <a:tcPr anchor="ctr">
                    <a:solidFill>
                      <a:schemeClr val="accent5">
                        <a:lumMod val="20000"/>
                        <a:lumOff val="80000"/>
                      </a:schemeClr>
                    </a:solidFill>
                  </a:tcPr>
                </a:tc>
                <a:extLst>
                  <a:ext uri="{0D108BD9-81ED-4DB2-BD59-A6C34878D82A}">
                    <a16:rowId xmlns:a16="http://schemas.microsoft.com/office/drawing/2014/main" val="1272621766"/>
                  </a:ext>
                </a:extLst>
              </a:tr>
              <a:tr h="0">
                <a:tc>
                  <a:txBody>
                    <a:bodyPr/>
                    <a:lstStyle/>
                    <a:p>
                      <a:pPr>
                        <a:lnSpc>
                          <a:spcPct val="150000"/>
                        </a:lnSpc>
                        <a:buNone/>
                      </a:pPr>
                      <a:r>
                        <a:rPr lang="en-US" sz="2800">
                          <a:latin typeface="Calibir"/>
                        </a:rPr>
                        <a:t>int</a:t>
                      </a:r>
                    </a:p>
                  </a:txBody>
                  <a:tcPr anchor="ctr"/>
                </a:tc>
                <a:tc>
                  <a:txBody>
                    <a:bodyPr/>
                    <a:lstStyle/>
                    <a:p>
                      <a:pPr>
                        <a:lnSpc>
                          <a:spcPct val="150000"/>
                        </a:lnSpc>
                        <a:buNone/>
                      </a:pPr>
                      <a:r>
                        <a:rPr lang="en-US" sz="2800">
                          <a:latin typeface="Calibir"/>
                        </a:rPr>
                        <a:t>age = 25</a:t>
                      </a:r>
                    </a:p>
                  </a:txBody>
                  <a:tcPr anchor="ctr"/>
                </a:tc>
                <a:tc>
                  <a:txBody>
                    <a:bodyPr/>
                    <a:lstStyle/>
                    <a:p>
                      <a:pPr>
                        <a:lnSpc>
                          <a:spcPct val="150000"/>
                        </a:lnSpc>
                        <a:buNone/>
                      </a:pPr>
                      <a:r>
                        <a:rPr lang="en-US" sz="2800" dirty="0">
                          <a:latin typeface="Calibir"/>
                        </a:rPr>
                        <a:t>int age = 25;</a:t>
                      </a:r>
                    </a:p>
                  </a:txBody>
                  <a:tcPr anchor="ctr"/>
                </a:tc>
                <a:extLst>
                  <a:ext uri="{0D108BD9-81ED-4DB2-BD59-A6C34878D82A}">
                    <a16:rowId xmlns:a16="http://schemas.microsoft.com/office/drawing/2014/main" val="1987418816"/>
                  </a:ext>
                </a:extLst>
              </a:tr>
              <a:tr h="0">
                <a:tc>
                  <a:txBody>
                    <a:bodyPr/>
                    <a:lstStyle/>
                    <a:p>
                      <a:pPr>
                        <a:lnSpc>
                          <a:spcPct val="150000"/>
                        </a:lnSpc>
                        <a:buNone/>
                      </a:pPr>
                      <a:r>
                        <a:rPr lang="en-US" sz="2800">
                          <a:latin typeface="Calibir"/>
                        </a:rPr>
                        <a:t>float/double</a:t>
                      </a:r>
                    </a:p>
                  </a:txBody>
                  <a:tcPr anchor="ctr"/>
                </a:tc>
                <a:tc>
                  <a:txBody>
                    <a:bodyPr/>
                    <a:lstStyle/>
                    <a:p>
                      <a:pPr>
                        <a:lnSpc>
                          <a:spcPct val="150000"/>
                        </a:lnSpc>
                        <a:buNone/>
                      </a:pPr>
                      <a:r>
                        <a:rPr lang="en-US" sz="2800">
                          <a:latin typeface="Calibir"/>
                        </a:rPr>
                        <a:t>price = 4.5</a:t>
                      </a:r>
                    </a:p>
                  </a:txBody>
                  <a:tcPr anchor="ctr"/>
                </a:tc>
                <a:tc>
                  <a:txBody>
                    <a:bodyPr/>
                    <a:lstStyle/>
                    <a:p>
                      <a:pPr>
                        <a:lnSpc>
                          <a:spcPct val="150000"/>
                        </a:lnSpc>
                        <a:buNone/>
                      </a:pPr>
                      <a:r>
                        <a:rPr lang="en-US" sz="2800">
                          <a:latin typeface="Calibir"/>
                        </a:rPr>
                        <a:t>double price = 4.5;</a:t>
                      </a:r>
                    </a:p>
                  </a:txBody>
                  <a:tcPr anchor="ctr"/>
                </a:tc>
                <a:extLst>
                  <a:ext uri="{0D108BD9-81ED-4DB2-BD59-A6C34878D82A}">
                    <a16:rowId xmlns:a16="http://schemas.microsoft.com/office/drawing/2014/main" val="994317647"/>
                  </a:ext>
                </a:extLst>
              </a:tr>
              <a:tr h="0">
                <a:tc>
                  <a:txBody>
                    <a:bodyPr/>
                    <a:lstStyle/>
                    <a:p>
                      <a:pPr>
                        <a:lnSpc>
                          <a:spcPct val="150000"/>
                        </a:lnSpc>
                        <a:buNone/>
                      </a:pPr>
                      <a:r>
                        <a:rPr lang="en-US" sz="2800">
                          <a:latin typeface="Calibir"/>
                        </a:rPr>
                        <a:t>boolean</a:t>
                      </a:r>
                    </a:p>
                  </a:txBody>
                  <a:tcPr anchor="ctr"/>
                </a:tc>
                <a:tc>
                  <a:txBody>
                    <a:bodyPr/>
                    <a:lstStyle/>
                    <a:p>
                      <a:pPr>
                        <a:lnSpc>
                          <a:spcPct val="150000"/>
                        </a:lnSpc>
                        <a:buNone/>
                      </a:pPr>
                      <a:r>
                        <a:rPr lang="en-US" sz="2800">
                          <a:latin typeface="Calibir"/>
                        </a:rPr>
                        <a:t>sunny = True</a:t>
                      </a:r>
                    </a:p>
                  </a:txBody>
                  <a:tcPr anchor="ctr"/>
                </a:tc>
                <a:tc>
                  <a:txBody>
                    <a:bodyPr/>
                    <a:lstStyle/>
                    <a:p>
                      <a:pPr>
                        <a:lnSpc>
                          <a:spcPct val="150000"/>
                        </a:lnSpc>
                        <a:buNone/>
                      </a:pPr>
                      <a:r>
                        <a:rPr lang="en-US" sz="2800" dirty="0" err="1">
                          <a:latin typeface="Calibir"/>
                        </a:rPr>
                        <a:t>boolean</a:t>
                      </a:r>
                      <a:r>
                        <a:rPr lang="en-US" sz="2800" dirty="0">
                          <a:latin typeface="Calibir"/>
                        </a:rPr>
                        <a:t> sunny = true;</a:t>
                      </a:r>
                    </a:p>
                  </a:txBody>
                  <a:tcPr anchor="ctr"/>
                </a:tc>
                <a:extLst>
                  <a:ext uri="{0D108BD9-81ED-4DB2-BD59-A6C34878D82A}">
                    <a16:rowId xmlns:a16="http://schemas.microsoft.com/office/drawing/2014/main" val="1298798496"/>
                  </a:ext>
                </a:extLst>
              </a:tr>
            </a:tbl>
          </a:graphicData>
        </a:graphic>
      </p:graphicFrame>
    </p:spTree>
    <p:extLst>
      <p:ext uri="{BB962C8B-B14F-4D97-AF65-F5344CB8AC3E}">
        <p14:creationId xmlns:p14="http://schemas.microsoft.com/office/powerpoint/2010/main" val="82966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522-40DC-0747-6B42-C2903121B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9B34A-070F-6D89-32B7-E4AB7EF39DD4}"/>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72312362-982A-F7F8-A4ED-160F1BF0159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6D3F8447-495A-BC2C-1C9C-B27C5DC748ED}"/>
              </a:ext>
            </a:extLst>
          </p:cNvPr>
          <p:cNvSpPr>
            <a:spLocks noChangeArrowheads="1"/>
          </p:cNvSpPr>
          <p:nvPr/>
        </p:nvSpPr>
        <p:spPr bwMode="auto">
          <a:xfrm>
            <a:off x="184731" y="979740"/>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b="1" dirty="0">
                <a:latin typeface="Calibir"/>
              </a:rPr>
              <a:t>Research Discussion Question:</a:t>
            </a:r>
            <a:br>
              <a:rPr lang="en-US" sz="2800" dirty="0">
                <a:latin typeface="Calibir"/>
              </a:rPr>
            </a:br>
            <a:r>
              <a:rPr lang="en-US" sz="2800" dirty="0">
                <a:latin typeface="Calibir"/>
              </a:rPr>
              <a:t>Why is it important to choose the correct data type for Australian weather data?</a:t>
            </a:r>
          </a:p>
          <a:p>
            <a:pPr lvl="0" eaLnBrk="0" fontAlgn="base" hangingPunct="0">
              <a:lnSpc>
                <a:spcPct val="150000"/>
              </a:lnSpc>
              <a:spcBef>
                <a:spcPct val="0"/>
              </a:spcBef>
              <a:spcAft>
                <a:spcPct val="0"/>
              </a:spcAft>
            </a:pPr>
            <a:r>
              <a:rPr lang="en-US" sz="2800" dirty="0">
                <a:latin typeface="Calibir"/>
              </a:rPr>
              <a:t>Correct types ensure accurate storage and calculations, e.g., temperature needs decimals for precision</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2131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DE08-518C-56CB-0FDB-FD31834D2EF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674E77BE-3005-0A49-FE6C-F428A4C6BE6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87017099-C8F3-EA80-E502-B0E75D09AA44}"/>
              </a:ext>
            </a:extLst>
          </p:cNvPr>
          <p:cNvSpPr>
            <a:spLocks noChangeArrowheads="1"/>
          </p:cNvSpPr>
          <p:nvPr/>
        </p:nvSpPr>
        <p:spPr bwMode="auto">
          <a:xfrm>
            <a:off x="184731" y="1626070"/>
            <a:ext cx="1200726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Declare and print three variables for your suburb’s name, current temperature, and if it’s raining. (in python and java)</a:t>
            </a:r>
            <a:endParaRPr kumimoji="0" lang="en-US" altLang="en-US" sz="2800" b="0" i="0" u="none" strike="noStrike" cap="none" normalizeH="0" baseline="0" dirty="0">
              <a:ln>
                <a:noFill/>
              </a:ln>
              <a:solidFill>
                <a:schemeClr val="tx1"/>
              </a:solidFill>
              <a:effectLst/>
              <a:latin typeface="Calibir"/>
            </a:endParaRPr>
          </a:p>
        </p:txBody>
      </p:sp>
      <p:sp>
        <p:nvSpPr>
          <p:cNvPr id="7" name="Title 1">
            <a:extLst>
              <a:ext uri="{FF2B5EF4-FFF2-40B4-BE49-F238E27FC236}">
                <a16:creationId xmlns:a16="http://schemas.microsoft.com/office/drawing/2014/main" id="{5F696F1A-4C36-31FA-A0BF-128D06A667A9}"/>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Tree>
    <p:extLst>
      <p:ext uri="{BB962C8B-B14F-4D97-AF65-F5344CB8AC3E}">
        <p14:creationId xmlns:p14="http://schemas.microsoft.com/office/powerpoint/2010/main" val="245171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83651-6507-B81D-7C88-3A0D61A5122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D1D5AFC-11ED-D293-BC65-0A0855E114A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27BF95-6B6C-D20F-93B8-F2EE22239193}"/>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3" name="TextBox 2">
            <a:extLst>
              <a:ext uri="{FF2B5EF4-FFF2-40B4-BE49-F238E27FC236}">
                <a16:creationId xmlns:a16="http://schemas.microsoft.com/office/drawing/2014/main" id="{A45D4E98-4B91-3C4B-ED77-6CAF8B422ADD}"/>
              </a:ext>
            </a:extLst>
          </p:cNvPr>
          <p:cNvSpPr txBox="1"/>
          <p:nvPr/>
        </p:nvSpPr>
        <p:spPr>
          <a:xfrm>
            <a:off x="184731" y="1430594"/>
            <a:ext cx="11584482" cy="2608406"/>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"Castle Hill"</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22.5</a:t>
            </a:r>
            <a:endParaRPr lang="en-US" sz="2800" b="0" dirty="0">
              <a:solidFill>
                <a:srgbClr val="CCCCCC"/>
              </a:solidFill>
              <a:effectLst/>
              <a:latin typeface="Consolas" panose="020B0609020204030204" pitchFamily="49" charset="0"/>
            </a:endParaRPr>
          </a:p>
          <a:p>
            <a:pPr>
              <a:lnSpc>
                <a:spcPct val="150000"/>
              </a:lnSpc>
              <a:buNone/>
            </a:pP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FC1FF"/>
                </a:solidFill>
                <a:effectLst/>
                <a:latin typeface="Consolas" panose="020B0609020204030204" pitchFamily="49" charset="0"/>
              </a:rPr>
              <a:t>False</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F2CE4D8-9C49-7A13-1EBF-5E819AC49011}"/>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Python</a:t>
            </a:r>
            <a:endParaRPr lang="en-AU" sz="2800" dirty="0"/>
          </a:p>
        </p:txBody>
      </p:sp>
    </p:spTree>
    <p:extLst>
      <p:ext uri="{BB962C8B-B14F-4D97-AF65-F5344CB8AC3E}">
        <p14:creationId xmlns:p14="http://schemas.microsoft.com/office/powerpoint/2010/main" val="307132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19710-3ACB-9D09-76B9-814AFE26DB6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7480F27-EE7B-AF5D-20F0-134C068E34C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F4A80FA-18B1-5361-5539-BDB57B0B5BDC}"/>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8" name="TextBox 7">
            <a:extLst>
              <a:ext uri="{FF2B5EF4-FFF2-40B4-BE49-F238E27FC236}">
                <a16:creationId xmlns:a16="http://schemas.microsoft.com/office/drawing/2014/main" id="{ACEDD2C7-5E8B-B031-CB04-47651F3A4E83}"/>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Java</a:t>
            </a:r>
            <a:endParaRPr lang="en-AU" sz="2800" dirty="0"/>
          </a:p>
        </p:txBody>
      </p:sp>
      <p:sp>
        <p:nvSpPr>
          <p:cNvPr id="2" name="TextBox 1">
            <a:extLst>
              <a:ext uri="{FF2B5EF4-FFF2-40B4-BE49-F238E27FC236}">
                <a16:creationId xmlns:a16="http://schemas.microsoft.com/office/drawing/2014/main" id="{59CEED86-402D-A84B-AB9D-6A4A97CD97F4}"/>
              </a:ext>
            </a:extLst>
          </p:cNvPr>
          <p:cNvSpPr txBox="1"/>
          <p:nvPr/>
        </p:nvSpPr>
        <p:spPr>
          <a:xfrm>
            <a:off x="184731" y="5291571"/>
            <a:ext cx="11584481" cy="131818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In Java, </a:t>
            </a:r>
            <a:r>
              <a:rPr lang="en-US" altLang="en-US" sz="2800" b="1" dirty="0">
                <a:latin typeface="Calibir"/>
              </a:rPr>
              <a:t>all code that runs must be inside a method</a:t>
            </a:r>
            <a:r>
              <a:rPr lang="en-US" altLang="en-US" sz="2800" dirty="0">
                <a:latin typeface="Calibir"/>
              </a:rPr>
              <a:t>, usually the main method, and inside a class. </a:t>
            </a:r>
          </a:p>
        </p:txBody>
      </p:sp>
      <p:pic>
        <p:nvPicPr>
          <p:cNvPr id="6" name="Picture 5">
            <a:extLst>
              <a:ext uri="{FF2B5EF4-FFF2-40B4-BE49-F238E27FC236}">
                <a16:creationId xmlns:a16="http://schemas.microsoft.com/office/drawing/2014/main" id="{F1B2AA5F-FA6A-98BC-72F4-4C13A059B1D3}"/>
              </a:ext>
            </a:extLst>
          </p:cNvPr>
          <p:cNvPicPr>
            <a:picLocks noChangeAspect="1"/>
          </p:cNvPicPr>
          <p:nvPr/>
        </p:nvPicPr>
        <p:blipFill>
          <a:blip r:embed="rId2"/>
          <a:srcRect r="39742" b="70881"/>
          <a:stretch>
            <a:fillRect/>
          </a:stretch>
        </p:blipFill>
        <p:spPr>
          <a:xfrm>
            <a:off x="92365" y="1615225"/>
            <a:ext cx="7346731" cy="1996966"/>
          </a:xfrm>
          <a:prstGeom prst="rect">
            <a:avLst/>
          </a:prstGeom>
        </p:spPr>
      </p:pic>
      <p:pic>
        <p:nvPicPr>
          <p:cNvPr id="10" name="Picture 9">
            <a:extLst>
              <a:ext uri="{FF2B5EF4-FFF2-40B4-BE49-F238E27FC236}">
                <a16:creationId xmlns:a16="http://schemas.microsoft.com/office/drawing/2014/main" id="{763AE850-8DAB-5B85-55FC-9943CB99303A}"/>
              </a:ext>
            </a:extLst>
          </p:cNvPr>
          <p:cNvPicPr>
            <a:picLocks noChangeAspect="1"/>
          </p:cNvPicPr>
          <p:nvPr/>
        </p:nvPicPr>
        <p:blipFill>
          <a:blip r:embed="rId3"/>
          <a:srcRect r="19914" b="80779"/>
          <a:stretch>
            <a:fillRect/>
          </a:stretch>
        </p:blipFill>
        <p:spPr>
          <a:xfrm>
            <a:off x="2217683" y="3924594"/>
            <a:ext cx="9764110" cy="1318181"/>
          </a:xfrm>
          <a:prstGeom prst="rect">
            <a:avLst/>
          </a:prstGeom>
        </p:spPr>
      </p:pic>
      <p:cxnSp>
        <p:nvCxnSpPr>
          <p:cNvPr id="12" name="Connector: Elbow 11">
            <a:extLst>
              <a:ext uri="{FF2B5EF4-FFF2-40B4-BE49-F238E27FC236}">
                <a16:creationId xmlns:a16="http://schemas.microsoft.com/office/drawing/2014/main" id="{F5D78C0B-2CED-2832-4432-81A7B987846F}"/>
              </a:ext>
            </a:extLst>
          </p:cNvPr>
          <p:cNvCxnSpPr>
            <a:stCxn id="6" idx="3"/>
          </p:cNvCxnSpPr>
          <p:nvPr/>
        </p:nvCxnSpPr>
        <p:spPr>
          <a:xfrm>
            <a:off x="7439096" y="2613708"/>
            <a:ext cx="737952" cy="1359202"/>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1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8528-87AF-7129-060C-DE790DB4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112E-412B-5D01-7AC9-EEC8ED4A45F0}"/>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4F5053D9-A359-77A0-BD99-562617E0EA54}"/>
              </a:ext>
            </a:extLst>
          </p:cNvPr>
          <p:cNvSpPr>
            <a:spLocks noChangeArrowheads="1"/>
          </p:cNvSpPr>
          <p:nvPr/>
        </p:nvSpPr>
        <p:spPr bwMode="auto">
          <a:xfrm>
            <a:off x="92365" y="1963270"/>
            <a:ext cx="12007269"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OOP is like building with LEGO:</a:t>
            </a:r>
          </a:p>
          <a:p>
            <a:pPr marL="457200" indent="-457200">
              <a:lnSpc>
                <a:spcPct val="150000"/>
              </a:lnSpc>
              <a:buFont typeface="Arial" panose="020B0604020202020204" pitchFamily="34" charset="0"/>
              <a:buChar char="•"/>
            </a:pPr>
            <a:r>
              <a:rPr lang="en-US" sz="2800" dirty="0">
                <a:latin typeface="Calibir"/>
              </a:rPr>
              <a:t>Each LEGO piece = Object (it has shape, </a:t>
            </a:r>
            <a:r>
              <a:rPr lang="en-US" sz="2800" dirty="0" err="1">
                <a:latin typeface="Calibir"/>
              </a:rPr>
              <a:t>colour</a:t>
            </a:r>
            <a:r>
              <a:rPr lang="en-US" sz="2800" dirty="0">
                <a:latin typeface="Calibir"/>
              </a:rPr>
              <a:t>, purpose)</a:t>
            </a:r>
          </a:p>
          <a:p>
            <a:pPr marL="457200" indent="-457200">
              <a:lnSpc>
                <a:spcPct val="150000"/>
              </a:lnSpc>
              <a:buFont typeface="Arial" panose="020B0604020202020204" pitchFamily="34" charset="0"/>
              <a:buChar char="•"/>
            </a:pPr>
            <a:r>
              <a:rPr lang="en-US" sz="2800" dirty="0">
                <a:latin typeface="Calibir"/>
              </a:rPr>
              <a:t>LEGO instructions = Class (blueprint to create objects)</a:t>
            </a:r>
          </a:p>
        </p:txBody>
      </p:sp>
    </p:spTree>
    <p:extLst>
      <p:ext uri="{BB962C8B-B14F-4D97-AF65-F5344CB8AC3E}">
        <p14:creationId xmlns:p14="http://schemas.microsoft.com/office/powerpoint/2010/main" val="56544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846C0-8238-14B6-8198-4DA24A739BF0}"/>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D452D1D-2D17-EFF8-9D53-AF2C7F4334B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1D129518-F48C-654F-41AB-379EFB3254EA}"/>
              </a:ext>
            </a:extLst>
          </p:cNvPr>
          <p:cNvSpPr>
            <a:spLocks noGrp="1"/>
          </p:cNvSpPr>
          <p:nvPr>
            <p:ph type="title"/>
          </p:nvPr>
        </p:nvSpPr>
        <p:spPr>
          <a:xfrm>
            <a:off x="0" y="1"/>
            <a:ext cx="12192000" cy="722670"/>
          </a:xfrm>
        </p:spPr>
        <p:txBody>
          <a:bodyPr anchor="b">
            <a:normAutofit/>
          </a:bodyPr>
          <a:lstStyle/>
          <a:p>
            <a:r>
              <a:rPr lang="en-US" sz="4000">
                <a:latin typeface="Calibir"/>
              </a:rPr>
              <a:t>Hands-On Activity 5: Data Types, Variables, and Operators</a:t>
            </a:r>
            <a:endParaRPr lang="en-AU" sz="4000" b="1" dirty="0">
              <a:latin typeface="Calibir"/>
            </a:endParaRPr>
          </a:p>
        </p:txBody>
      </p:sp>
      <p:sp>
        <p:nvSpPr>
          <p:cNvPr id="2" name="TextBox 1">
            <a:extLst>
              <a:ext uri="{FF2B5EF4-FFF2-40B4-BE49-F238E27FC236}">
                <a16:creationId xmlns:a16="http://schemas.microsoft.com/office/drawing/2014/main" id="{6A9BD427-B933-824B-3E46-4CD971133EBC}"/>
              </a:ext>
            </a:extLst>
          </p:cNvPr>
          <p:cNvSpPr txBox="1"/>
          <p:nvPr/>
        </p:nvSpPr>
        <p:spPr>
          <a:xfrm>
            <a:off x="34991" y="4763729"/>
            <a:ext cx="11584481" cy="1968103"/>
          </a:xfrm>
          <a:prstGeom prst="rect">
            <a:avLst/>
          </a:prstGeom>
          <a:noFill/>
        </p:spPr>
        <p:txBody>
          <a:bodyPr wrap="square">
            <a:spAutoFit/>
          </a:bodyPr>
          <a:lstStyle/>
          <a:p>
            <a:pPr lvl="0" eaLnBrk="0" fontAlgn="base" hangingPunct="0">
              <a:lnSpc>
                <a:spcPct val="150000"/>
              </a:lnSpc>
              <a:spcBef>
                <a:spcPct val="0"/>
              </a:spcBef>
              <a:spcAft>
                <a:spcPct val="0"/>
              </a:spcAft>
            </a:pPr>
            <a:r>
              <a:rPr lang="en-US" sz="2800" dirty="0">
                <a:latin typeface="Calibir"/>
              </a:rPr>
              <a:t>This Java program stores a suburb name, its temperature, and whether it’s raining, then prints them all together on one line. It’s a simple Java example showing variables of different data types and basic output.</a:t>
            </a:r>
            <a:endParaRPr lang="en-US" altLang="en-US" sz="2800" dirty="0">
              <a:latin typeface="Calibir"/>
            </a:endParaRPr>
          </a:p>
        </p:txBody>
      </p:sp>
      <p:pic>
        <p:nvPicPr>
          <p:cNvPr id="4" name="Picture 3">
            <a:extLst>
              <a:ext uri="{FF2B5EF4-FFF2-40B4-BE49-F238E27FC236}">
                <a16:creationId xmlns:a16="http://schemas.microsoft.com/office/drawing/2014/main" id="{E5BAFDC0-DAEE-B14A-DE26-D58ACEF10C62}"/>
              </a:ext>
            </a:extLst>
          </p:cNvPr>
          <p:cNvPicPr>
            <a:picLocks noChangeAspect="1"/>
          </p:cNvPicPr>
          <p:nvPr/>
        </p:nvPicPr>
        <p:blipFill>
          <a:blip r:embed="rId2"/>
          <a:srcRect b="44157"/>
          <a:stretch>
            <a:fillRect/>
          </a:stretch>
        </p:blipFill>
        <p:spPr>
          <a:xfrm>
            <a:off x="34991" y="828339"/>
            <a:ext cx="12192000" cy="3829722"/>
          </a:xfrm>
          <a:prstGeom prst="rect">
            <a:avLst/>
          </a:prstGeom>
        </p:spPr>
      </p:pic>
    </p:spTree>
    <p:extLst>
      <p:ext uri="{BB962C8B-B14F-4D97-AF65-F5344CB8AC3E}">
        <p14:creationId xmlns:p14="http://schemas.microsoft.com/office/powerpoint/2010/main" val="3515381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F7B-DA84-0B92-317D-2CEAEB047D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BB4F066-4934-9155-4328-A35D7FF2E3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9EF1366-D9BC-EC5B-306B-B3EAFF4ECEA6}"/>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9C342E39-FAF9-A785-0834-131E6C49B1D1}"/>
              </a:ext>
            </a:extLst>
          </p:cNvPr>
          <p:cNvSpPr txBox="1"/>
          <p:nvPr/>
        </p:nvSpPr>
        <p:spPr>
          <a:xfrm>
            <a:off x="92365" y="147724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 data.</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Formatting = inserting variables into text.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Think of it like a </a:t>
            </a:r>
            <a:r>
              <a:rPr lang="en-US" altLang="en-US" sz="2800" b="1" dirty="0">
                <a:latin typeface="Calibir"/>
              </a:rPr>
              <a:t>fill-in-the-blank</a:t>
            </a:r>
            <a:r>
              <a:rPr lang="en-US" altLang="en-US" sz="2800" dirty="0">
                <a:latin typeface="Calibir"/>
              </a:rPr>
              <a:t> postcard.</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"Welcome to {}!" → "Welcome to Sydney!"</a:t>
            </a:r>
          </a:p>
        </p:txBody>
      </p:sp>
    </p:spTree>
    <p:extLst>
      <p:ext uri="{BB962C8B-B14F-4D97-AF65-F5344CB8AC3E}">
        <p14:creationId xmlns:p14="http://schemas.microsoft.com/office/powerpoint/2010/main" val="2438623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6496-BB98-D995-3625-AD50C40ADCC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B641B9A-FA44-1BF2-60B6-7FB96F9DB67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6DDA54-5FFA-AF67-DC7D-7E10B7B699EF}"/>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7E4EE0A8-DEBC-C46D-EB5F-66A93583EAB2}"/>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Python Example:</a:t>
            </a:r>
          </a:p>
        </p:txBody>
      </p:sp>
      <p:sp>
        <p:nvSpPr>
          <p:cNvPr id="4" name="TextBox 3">
            <a:extLst>
              <a:ext uri="{FF2B5EF4-FFF2-40B4-BE49-F238E27FC236}">
                <a16:creationId xmlns:a16="http://schemas.microsoft.com/office/drawing/2014/main" id="{17737F26-6CC7-70EC-542A-AA6509BDE74B}"/>
              </a:ext>
            </a:extLst>
          </p:cNvPr>
          <p:cNvSpPr txBox="1"/>
          <p:nvPr/>
        </p:nvSpPr>
        <p:spPr>
          <a:xfrm>
            <a:off x="184731" y="2474893"/>
            <a:ext cx="6209070"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city</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"Sydney"</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"Welcome</a:t>
            </a:r>
            <a:r>
              <a:rPr lang="en-US" sz="2800" b="0" dirty="0">
                <a:solidFill>
                  <a:srgbClr val="CE9178"/>
                </a:solidFill>
                <a:effectLst/>
                <a:latin typeface="Consolas" panose="020B0609020204030204" pitchFamily="49" charset="0"/>
              </a:rPr>
              <a:t> to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city</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831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5C79-25B3-5000-9D6B-CAE7D29E398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31C4EBE-0BB8-EBFA-777B-34F3EAE81DB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8BE5A8E-115E-B765-8D79-D5ABB070B002}"/>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C0FF8BDD-CCC1-65F8-B0C7-E04027A8BF51}"/>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Example in Eclipse:</a:t>
            </a:r>
          </a:p>
        </p:txBody>
      </p:sp>
      <p:pic>
        <p:nvPicPr>
          <p:cNvPr id="6" name="Picture 5">
            <a:extLst>
              <a:ext uri="{FF2B5EF4-FFF2-40B4-BE49-F238E27FC236}">
                <a16:creationId xmlns:a16="http://schemas.microsoft.com/office/drawing/2014/main" id="{68714FE8-CC7C-3910-700F-F11FD6B943D4}"/>
              </a:ext>
            </a:extLst>
          </p:cNvPr>
          <p:cNvPicPr>
            <a:picLocks noChangeAspect="1"/>
          </p:cNvPicPr>
          <p:nvPr/>
        </p:nvPicPr>
        <p:blipFill>
          <a:blip r:embed="rId2"/>
          <a:srcRect l="14758" t="13231" r="34677" b="19570"/>
          <a:stretch>
            <a:fillRect/>
          </a:stretch>
        </p:blipFill>
        <p:spPr>
          <a:xfrm>
            <a:off x="184731" y="2249440"/>
            <a:ext cx="6164826" cy="4608559"/>
          </a:xfrm>
          <a:prstGeom prst="rect">
            <a:avLst/>
          </a:prstGeom>
        </p:spPr>
      </p:pic>
      <p:pic>
        <p:nvPicPr>
          <p:cNvPr id="9" name="Picture 8">
            <a:extLst>
              <a:ext uri="{FF2B5EF4-FFF2-40B4-BE49-F238E27FC236}">
                <a16:creationId xmlns:a16="http://schemas.microsoft.com/office/drawing/2014/main" id="{BBCC5A70-5E3E-84EA-C56C-2D5006683F96}"/>
              </a:ext>
            </a:extLst>
          </p:cNvPr>
          <p:cNvPicPr>
            <a:picLocks noChangeAspect="1"/>
          </p:cNvPicPr>
          <p:nvPr/>
        </p:nvPicPr>
        <p:blipFill>
          <a:blip r:embed="rId3"/>
          <a:srcRect l="29880" t="23656" r="30442" b="41935"/>
          <a:stretch>
            <a:fillRect/>
          </a:stretch>
        </p:blipFill>
        <p:spPr>
          <a:xfrm>
            <a:off x="7169798" y="3021010"/>
            <a:ext cx="4837471" cy="2359742"/>
          </a:xfrm>
          <a:prstGeom prst="rect">
            <a:avLst/>
          </a:prstGeom>
        </p:spPr>
      </p:pic>
      <p:cxnSp>
        <p:nvCxnSpPr>
          <p:cNvPr id="11" name="Connector: Elbow 10">
            <a:extLst>
              <a:ext uri="{FF2B5EF4-FFF2-40B4-BE49-F238E27FC236}">
                <a16:creationId xmlns:a16="http://schemas.microsoft.com/office/drawing/2014/main" id="{7B7B538F-8C80-3B9F-3BD7-7C39DE462AD7}"/>
              </a:ext>
            </a:extLst>
          </p:cNvPr>
          <p:cNvCxnSpPr>
            <a:endCxn id="9" idx="1"/>
          </p:cNvCxnSpPr>
          <p:nvPr/>
        </p:nvCxnSpPr>
        <p:spPr>
          <a:xfrm flipV="1">
            <a:off x="6474542" y="4200881"/>
            <a:ext cx="695256" cy="352838"/>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15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0510-A5CB-B8A1-73EC-FB695428F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E1AF5E9A-5A46-EF31-62CE-5A9C962468B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2EAD8A-83BC-D8AA-EC1B-6E85B2D2A65D}"/>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FD2CB2AC-73D6-8AC2-4F0D-651B1FDC48AE}"/>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New Java Project in </a:t>
            </a:r>
            <a:r>
              <a:rPr lang="en-US" altLang="en-US" sz="2800" dirty="0" err="1">
                <a:latin typeface="Calibir"/>
              </a:rPr>
              <a:t>Eclpise</a:t>
            </a:r>
            <a:endParaRPr lang="en-US" altLang="en-US" sz="2800" dirty="0">
              <a:latin typeface="Calibir"/>
            </a:endParaRPr>
          </a:p>
        </p:txBody>
      </p:sp>
      <p:pic>
        <p:nvPicPr>
          <p:cNvPr id="4" name="Picture 3">
            <a:extLst>
              <a:ext uri="{FF2B5EF4-FFF2-40B4-BE49-F238E27FC236}">
                <a16:creationId xmlns:a16="http://schemas.microsoft.com/office/drawing/2014/main" id="{8D838A79-4CBB-0B6B-D319-139279307DD5}"/>
              </a:ext>
            </a:extLst>
          </p:cNvPr>
          <p:cNvPicPr>
            <a:picLocks noChangeAspect="1"/>
          </p:cNvPicPr>
          <p:nvPr/>
        </p:nvPicPr>
        <p:blipFill>
          <a:blip r:embed="rId2"/>
          <a:srcRect r="64194" b="35484"/>
          <a:stretch>
            <a:fillRect/>
          </a:stretch>
        </p:blipFill>
        <p:spPr>
          <a:xfrm>
            <a:off x="0" y="2278626"/>
            <a:ext cx="4365523" cy="4424516"/>
          </a:xfrm>
          <a:prstGeom prst="rect">
            <a:avLst/>
          </a:prstGeom>
        </p:spPr>
      </p:pic>
      <p:pic>
        <p:nvPicPr>
          <p:cNvPr id="10" name="Picture 9">
            <a:extLst>
              <a:ext uri="{FF2B5EF4-FFF2-40B4-BE49-F238E27FC236}">
                <a16:creationId xmlns:a16="http://schemas.microsoft.com/office/drawing/2014/main" id="{80BCEBBD-0B68-E64E-BF61-B81E6744BAAD}"/>
              </a:ext>
            </a:extLst>
          </p:cNvPr>
          <p:cNvPicPr>
            <a:picLocks noChangeAspect="1"/>
          </p:cNvPicPr>
          <p:nvPr/>
        </p:nvPicPr>
        <p:blipFill>
          <a:blip r:embed="rId3"/>
          <a:srcRect l="22500" r="22580" b="6881"/>
          <a:stretch>
            <a:fillRect/>
          </a:stretch>
        </p:blipFill>
        <p:spPr>
          <a:xfrm>
            <a:off x="6207562" y="1150373"/>
            <a:ext cx="5984438" cy="5707625"/>
          </a:xfrm>
          <a:prstGeom prst="rect">
            <a:avLst/>
          </a:prstGeom>
        </p:spPr>
      </p:pic>
      <p:cxnSp>
        <p:nvCxnSpPr>
          <p:cNvPr id="13" name="Connector: Elbow 12">
            <a:extLst>
              <a:ext uri="{FF2B5EF4-FFF2-40B4-BE49-F238E27FC236}">
                <a16:creationId xmlns:a16="http://schemas.microsoft.com/office/drawing/2014/main" id="{2DEF1884-8762-C28A-9134-CFCCDC2CEA1C}"/>
              </a:ext>
            </a:extLst>
          </p:cNvPr>
          <p:cNvCxnSpPr>
            <a:endCxn id="10" idx="1"/>
          </p:cNvCxnSpPr>
          <p:nvPr/>
        </p:nvCxnSpPr>
        <p:spPr>
          <a:xfrm flipV="1">
            <a:off x="4365523" y="4004186"/>
            <a:ext cx="1842039" cy="361337"/>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995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E808-0E59-4115-060F-9A3BFCDEFA7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BB77AFD-8E2D-E08A-4341-FF79F09FB8E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EFC534A-D3D9-388E-6F43-F6E685D972C1}"/>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28C9FF0F-A5C9-E0A5-D3AD-D379C1B90A2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A7F5ED84-6DAE-5716-345F-3E078803484C}"/>
              </a:ext>
            </a:extLst>
          </p:cNvPr>
          <p:cNvSpPr>
            <a:spLocks noChangeArrowheads="1"/>
          </p:cNvSpPr>
          <p:nvPr/>
        </p:nvSpPr>
        <p:spPr bwMode="auto">
          <a:xfrm>
            <a:off x="0" y="5177518"/>
            <a:ext cx="10882531" cy="156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package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Groups this class into a package called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class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 { ... }</a:t>
            </a:r>
            <a:r>
              <a:rPr kumimoji="0" lang="en-US" altLang="en-US" sz="2200" b="0" i="0" u="none" strike="noStrike" cap="none" normalizeH="0" baseline="0" dirty="0">
                <a:ln>
                  <a:noFill/>
                </a:ln>
                <a:solidFill>
                  <a:schemeClr val="tx1"/>
                </a:solidFill>
                <a:effectLst/>
                <a:latin typeface="Calibir"/>
              </a:rPr>
              <a:t> – Defines a public class named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static void main(String[] </a:t>
            </a:r>
            <a:r>
              <a:rPr kumimoji="0" lang="en-US" altLang="en-US" sz="2200" b="1" i="0" u="none" strike="noStrike" cap="none" normalizeH="0" baseline="0" dirty="0" err="1">
                <a:ln>
                  <a:noFill/>
                </a:ln>
                <a:solidFill>
                  <a:schemeClr val="tx1"/>
                </a:solidFill>
                <a:effectLst/>
                <a:latin typeface="Calibir"/>
              </a:rPr>
              <a:t>args</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The entry point where the program starts running.</a:t>
            </a:r>
          </a:p>
        </p:txBody>
      </p:sp>
    </p:spTree>
    <p:extLst>
      <p:ext uri="{BB962C8B-B14F-4D97-AF65-F5344CB8AC3E}">
        <p14:creationId xmlns:p14="http://schemas.microsoft.com/office/powerpoint/2010/main" val="4139057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9438-C98F-68D0-6933-53A0B34CE11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6F80DE6-13E3-076B-0665-6E6228C3081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751645E-F7B8-D668-B510-0F820D01D958}"/>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43AAA8B2-D32B-2388-680E-3CABD724FFB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1AB95EFB-2D73-6B3D-A8B2-986FAE3DD185}"/>
              </a:ext>
            </a:extLst>
          </p:cNvPr>
          <p:cNvSpPr>
            <a:spLocks noChangeArrowheads="1"/>
          </p:cNvSpPr>
          <p:nvPr/>
        </p:nvSpPr>
        <p:spPr bwMode="auto">
          <a:xfrm>
            <a:off x="0" y="5431434"/>
            <a:ext cx="11591058" cy="10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mj-lt"/>
              <a:buAutoNum type="arabicPeriod" startAt="4"/>
            </a:pPr>
            <a:r>
              <a:rPr lang="en-US" altLang="en-US" sz="2200" b="1" dirty="0">
                <a:latin typeface="Calibir"/>
              </a:rPr>
              <a:t>// Comment</a:t>
            </a:r>
            <a:r>
              <a:rPr lang="en-US" altLang="en-US" sz="2200" dirty="0">
                <a:latin typeface="Calibir"/>
              </a:rPr>
              <a:t> – A note for humans, ignored by the computer.</a:t>
            </a:r>
          </a:p>
          <a:p>
            <a:pPr marL="457200" lvl="0" indent="-457200" eaLnBrk="0" fontAlgn="base" hangingPunct="0">
              <a:lnSpc>
                <a:spcPct val="150000"/>
              </a:lnSpc>
              <a:spcBef>
                <a:spcPct val="0"/>
              </a:spcBef>
              <a:spcAft>
                <a:spcPct val="0"/>
              </a:spcAft>
              <a:buFont typeface="+mj-lt"/>
              <a:buAutoNum type="arabicPeriod" startAt="4"/>
            </a:pPr>
            <a:r>
              <a:rPr lang="en-US" altLang="en-US" sz="2200" b="1" dirty="0" err="1">
                <a:latin typeface="Calibir"/>
              </a:rPr>
              <a:t>System.out.println</a:t>
            </a:r>
            <a:r>
              <a:rPr lang="en-US" altLang="en-US" sz="2200" b="1" dirty="0">
                <a:latin typeface="Calibir"/>
              </a:rPr>
              <a:t>("Welcome to Java!");</a:t>
            </a:r>
            <a:r>
              <a:rPr lang="en-US" altLang="en-US" sz="2200" dirty="0">
                <a:latin typeface="Calibir"/>
              </a:rPr>
              <a:t> – Prints the message </a:t>
            </a:r>
            <a:r>
              <a:rPr lang="en-US" altLang="en-US" sz="2200" i="1" dirty="0">
                <a:latin typeface="Calibir"/>
              </a:rPr>
              <a:t>Welcome to Java!</a:t>
            </a:r>
            <a:r>
              <a:rPr lang="en-US" altLang="en-US" sz="2200" dirty="0">
                <a:latin typeface="Calibir"/>
              </a:rPr>
              <a:t> on the screen.</a:t>
            </a:r>
          </a:p>
        </p:txBody>
      </p:sp>
    </p:spTree>
    <p:extLst>
      <p:ext uri="{BB962C8B-B14F-4D97-AF65-F5344CB8AC3E}">
        <p14:creationId xmlns:p14="http://schemas.microsoft.com/office/powerpoint/2010/main" val="1651251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5E00-82AC-EED5-C051-53D2E135F1A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2094039-AB51-26D2-F8DC-5A49F9A6A95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782B81-167F-1739-55DE-9C1B53BEAAC0}"/>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89681C93-41B2-DC32-A117-7440AEC8DE1D}"/>
              </a:ext>
            </a:extLst>
          </p:cNvPr>
          <p:cNvSpPr txBox="1"/>
          <p:nvPr/>
        </p:nvSpPr>
        <p:spPr>
          <a:xfrm>
            <a:off x="-23100" y="522767"/>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Run as Java Application (Eclipse)</a:t>
            </a:r>
          </a:p>
        </p:txBody>
      </p:sp>
      <p:cxnSp>
        <p:nvCxnSpPr>
          <p:cNvPr id="13" name="Connector: Elbow 12">
            <a:extLst>
              <a:ext uri="{FF2B5EF4-FFF2-40B4-BE49-F238E27FC236}">
                <a16:creationId xmlns:a16="http://schemas.microsoft.com/office/drawing/2014/main" id="{5A029DCA-B497-B896-A96D-6BC3FCFC5419}"/>
              </a:ext>
            </a:extLst>
          </p:cNvPr>
          <p:cNvCxnSpPr>
            <a:cxnSpLocks/>
            <a:endCxn id="9" idx="0"/>
          </p:cNvCxnSpPr>
          <p:nvPr/>
        </p:nvCxnSpPr>
        <p:spPr>
          <a:xfrm>
            <a:off x="5792241" y="2993923"/>
            <a:ext cx="3213438" cy="1398118"/>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040C07D-8AB7-1CFE-837B-726ABAAD66C4}"/>
              </a:ext>
            </a:extLst>
          </p:cNvPr>
          <p:cNvPicPr>
            <a:picLocks noChangeAspect="1"/>
          </p:cNvPicPr>
          <p:nvPr/>
        </p:nvPicPr>
        <p:blipFill>
          <a:blip r:embed="rId2"/>
          <a:srcRect l="18629" t="2692" r="30081" b="7096"/>
          <a:stretch>
            <a:fillRect/>
          </a:stretch>
        </p:blipFill>
        <p:spPr>
          <a:xfrm>
            <a:off x="0" y="1109106"/>
            <a:ext cx="5769141" cy="5707625"/>
          </a:xfrm>
          <a:prstGeom prst="rect">
            <a:avLst/>
          </a:prstGeom>
          <a:ln>
            <a:solidFill>
              <a:srgbClr val="FF0000"/>
            </a:solidFill>
          </a:ln>
        </p:spPr>
      </p:pic>
      <p:pic>
        <p:nvPicPr>
          <p:cNvPr id="9" name="Picture 8">
            <a:extLst>
              <a:ext uri="{FF2B5EF4-FFF2-40B4-BE49-F238E27FC236}">
                <a16:creationId xmlns:a16="http://schemas.microsoft.com/office/drawing/2014/main" id="{46B9D43A-3E1A-D86E-70CB-2C4A7DBBAA9A}"/>
              </a:ext>
            </a:extLst>
          </p:cNvPr>
          <p:cNvPicPr>
            <a:picLocks noChangeAspect="1"/>
          </p:cNvPicPr>
          <p:nvPr/>
        </p:nvPicPr>
        <p:blipFill>
          <a:blip r:embed="rId3"/>
          <a:srcRect l="17298" t="53118" r="29415" b="26882"/>
          <a:stretch>
            <a:fillRect/>
          </a:stretch>
        </p:blipFill>
        <p:spPr>
          <a:xfrm>
            <a:off x="5792241" y="4392041"/>
            <a:ext cx="6426875" cy="1356853"/>
          </a:xfrm>
          <a:prstGeom prst="rect">
            <a:avLst/>
          </a:prstGeom>
          <a:ln>
            <a:solidFill>
              <a:srgbClr val="FF0000"/>
            </a:solidFill>
          </a:ln>
        </p:spPr>
      </p:pic>
    </p:spTree>
    <p:extLst>
      <p:ext uri="{BB962C8B-B14F-4D97-AF65-F5344CB8AC3E}">
        <p14:creationId xmlns:p14="http://schemas.microsoft.com/office/powerpoint/2010/main" val="1932960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FA21-658B-361E-31B6-49DE568499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EAE0100-37DE-4253-8264-60BB406A097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CE15ED9-DC8C-AC6E-6C45-E139F430C687}"/>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9BE6BBB7-6156-6BC4-AE41-32B4A4DCF4FB}"/>
              </a:ext>
            </a:extLst>
          </p:cNvPr>
          <p:cNvSpPr txBox="1"/>
          <p:nvPr/>
        </p:nvSpPr>
        <p:spPr>
          <a:xfrm>
            <a:off x="0" y="90733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 a </a:t>
            </a:r>
            <a:r>
              <a:rPr lang="en-US" altLang="en-US" sz="2800" b="1" dirty="0">
                <a:latin typeface="Calibir"/>
              </a:rPr>
              <a:t>train carriage</a:t>
            </a:r>
            <a:r>
              <a:rPr lang="en-US" altLang="en-US" sz="2800" dirty="0">
                <a:latin typeface="Calibir"/>
              </a:rPr>
              <a:t> with fixed seats for values of the same type.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list (more flexible).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fixed size array.</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of Sydney train station names: ["Central", "Redfern", "Strathfield"]</a:t>
            </a:r>
          </a:p>
        </p:txBody>
      </p:sp>
    </p:spTree>
    <p:extLst>
      <p:ext uri="{BB962C8B-B14F-4D97-AF65-F5344CB8AC3E}">
        <p14:creationId xmlns:p14="http://schemas.microsoft.com/office/powerpoint/2010/main" val="992932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59F3F-EC53-EB4E-BC32-6A72F456A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DB09F8D-5342-11CF-4015-0E5052BB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8BEB0EE8-08E0-1CCD-0B80-6F943A1872BA}"/>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7E9178C1-F269-6699-4363-8B95B518CBBA}"/>
              </a:ext>
            </a:extLst>
          </p:cNvPr>
          <p:cNvSpPr txBox="1"/>
          <p:nvPr/>
        </p:nvSpPr>
        <p:spPr>
          <a:xfrm>
            <a:off x="0" y="907338"/>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example:</a:t>
            </a:r>
          </a:p>
        </p:txBody>
      </p:sp>
      <p:sp>
        <p:nvSpPr>
          <p:cNvPr id="4" name="TextBox 3">
            <a:extLst>
              <a:ext uri="{FF2B5EF4-FFF2-40B4-BE49-F238E27FC236}">
                <a16:creationId xmlns:a16="http://schemas.microsoft.com/office/drawing/2014/main" id="{5CD3956F-0143-6CFC-3565-238D092BB181}"/>
              </a:ext>
            </a:extLst>
          </p:cNvPr>
          <p:cNvSpPr txBox="1"/>
          <p:nvPr/>
        </p:nvSpPr>
        <p:spPr>
          <a:xfrm>
            <a:off x="283779" y="1996966"/>
            <a:ext cx="112250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FE88A30-447A-2ED8-37EC-82C041093064}"/>
              </a:ext>
            </a:extLst>
          </p:cNvPr>
          <p:cNvSpPr txBox="1"/>
          <p:nvPr/>
        </p:nvSpPr>
        <p:spPr>
          <a:xfrm>
            <a:off x="92365" y="3375292"/>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Java example:</a:t>
            </a:r>
          </a:p>
        </p:txBody>
      </p:sp>
      <p:sp>
        <p:nvSpPr>
          <p:cNvPr id="9" name="TextBox 8">
            <a:extLst>
              <a:ext uri="{FF2B5EF4-FFF2-40B4-BE49-F238E27FC236}">
                <a16:creationId xmlns:a16="http://schemas.microsoft.com/office/drawing/2014/main" id="{D1699041-1143-0264-C737-9A93F54D166C}"/>
              </a:ext>
            </a:extLst>
          </p:cNvPr>
          <p:cNvSpPr txBox="1"/>
          <p:nvPr/>
        </p:nvSpPr>
        <p:spPr>
          <a:xfrm>
            <a:off x="283779" y="4109724"/>
            <a:ext cx="11719036" cy="1315745"/>
          </a:xfrm>
          <a:prstGeom prst="rect">
            <a:avLst/>
          </a:prstGeom>
          <a:solidFill>
            <a:schemeClr val="tx1"/>
          </a:solidFill>
        </p:spPr>
        <p:txBody>
          <a:bodyPr wrap="square">
            <a:spAutoFit/>
          </a:bodyPr>
          <a:lstStyle/>
          <a:p>
            <a:pPr>
              <a:lnSpc>
                <a:spcPct val="150000"/>
              </a:lnSpc>
              <a:buNone/>
            </a:pP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err="1">
                <a:solidFill>
                  <a:srgbClr val="9CDCFE"/>
                </a:solidFill>
                <a:effectLst/>
                <a:latin typeface="Consolas" panose="020B0609020204030204" pitchFamily="49" charset="0"/>
              </a:rPr>
              <a:t>System</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out</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println</a:t>
            </a:r>
            <a:r>
              <a:rPr lang="en-US" sz="2800" b="0" dirty="0">
                <a:solidFill>
                  <a:srgbClr val="CCCCCC"/>
                </a:solidFill>
                <a:effectLst/>
                <a:latin typeface="Consolas" panose="020B0609020204030204" pitchFamily="49" charset="0"/>
              </a:rPr>
              <a:t>(stations[</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10" name="Rectangle 1">
            <a:extLst>
              <a:ext uri="{FF2B5EF4-FFF2-40B4-BE49-F238E27FC236}">
                <a16:creationId xmlns:a16="http://schemas.microsoft.com/office/drawing/2014/main" id="{75E97E2E-FEEC-CA25-0E54-B3182846984E}"/>
              </a:ext>
            </a:extLst>
          </p:cNvPr>
          <p:cNvSpPr>
            <a:spLocks noChangeArrowheads="1"/>
          </p:cNvSpPr>
          <p:nvPr/>
        </p:nvSpPr>
        <p:spPr bwMode="auto">
          <a:xfrm>
            <a:off x="-33088" y="5548955"/>
            <a:ext cx="12225088" cy="127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i="0" u="none" strike="noStrike" cap="none" normalizeH="0" baseline="0" dirty="0">
                <a:ln>
                  <a:noFill/>
                </a:ln>
                <a:solidFill>
                  <a:schemeClr val="tx1"/>
                </a:solidFill>
                <a:effectLst/>
                <a:latin typeface="Calibir"/>
              </a:rPr>
              <a:t>That code doesn’t work by itself in Java because Java doesn’t allow loose statements — everything must be inside a class and usually inside the main method. </a:t>
            </a:r>
          </a:p>
        </p:txBody>
      </p:sp>
    </p:spTree>
    <p:extLst>
      <p:ext uri="{BB962C8B-B14F-4D97-AF65-F5344CB8AC3E}">
        <p14:creationId xmlns:p14="http://schemas.microsoft.com/office/powerpoint/2010/main" val="336379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883EC-628A-19A0-216C-F685BDC88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AF036-A40C-0E48-37AE-60007FDADA41}"/>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942CD3F4-0F1B-6D33-24FF-1BAD7DAD7998}"/>
              </a:ext>
            </a:extLst>
          </p:cNvPr>
          <p:cNvSpPr>
            <a:spLocks noChangeArrowheads="1"/>
          </p:cNvSpPr>
          <p:nvPr/>
        </p:nvSpPr>
        <p:spPr bwMode="auto">
          <a:xfrm>
            <a:off x="92365" y="993774"/>
            <a:ext cx="12007269"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Key OOP ideas:</a:t>
            </a:r>
          </a:p>
          <a:p>
            <a:pPr marL="809625" indent="-514350">
              <a:lnSpc>
                <a:spcPct val="150000"/>
              </a:lnSpc>
              <a:buFont typeface="+mj-lt"/>
              <a:buAutoNum type="arabicPeriod"/>
            </a:pPr>
            <a:r>
              <a:rPr lang="en-US" sz="2800" b="1" dirty="0">
                <a:latin typeface="Calibir"/>
              </a:rPr>
              <a:t>Class</a:t>
            </a:r>
            <a:r>
              <a:rPr lang="en-US" sz="2800" dirty="0">
                <a:latin typeface="Calibir"/>
              </a:rPr>
              <a:t> – blueprint (e.g., “Car” design)</a:t>
            </a:r>
          </a:p>
          <a:p>
            <a:pPr marL="809625" indent="-514350">
              <a:lnSpc>
                <a:spcPct val="150000"/>
              </a:lnSpc>
              <a:buFont typeface="+mj-lt"/>
              <a:buAutoNum type="arabicPeriod"/>
            </a:pPr>
            <a:r>
              <a:rPr lang="en-US" sz="2800" b="1" dirty="0">
                <a:latin typeface="Calibir"/>
              </a:rPr>
              <a:t>Object</a:t>
            </a:r>
            <a:r>
              <a:rPr lang="en-US" sz="2800" dirty="0">
                <a:latin typeface="Calibir"/>
              </a:rPr>
              <a:t> – actual item made from the blueprint (e.g., a Toyota Corolla in Sydney)</a:t>
            </a:r>
          </a:p>
          <a:p>
            <a:pPr marL="809625" indent="-514350">
              <a:lnSpc>
                <a:spcPct val="150000"/>
              </a:lnSpc>
              <a:buFont typeface="+mj-lt"/>
              <a:buAutoNum type="arabicPeriod"/>
            </a:pPr>
            <a:r>
              <a:rPr lang="en-US" sz="2800" b="1" dirty="0">
                <a:latin typeface="Calibir"/>
              </a:rPr>
              <a:t>Attributes</a:t>
            </a:r>
            <a:r>
              <a:rPr lang="en-US" sz="2800" dirty="0">
                <a:latin typeface="Calibir"/>
              </a:rPr>
              <a:t> – properties (e.g., </a:t>
            </a:r>
            <a:r>
              <a:rPr lang="en-US" sz="2800" dirty="0" err="1">
                <a:latin typeface="Calibir"/>
              </a:rPr>
              <a:t>colour</a:t>
            </a:r>
            <a:r>
              <a:rPr lang="en-US" sz="2800" dirty="0">
                <a:latin typeface="Calibir"/>
              </a:rPr>
              <a:t>, model)</a:t>
            </a:r>
          </a:p>
          <a:p>
            <a:pPr marL="809625" indent="-514350">
              <a:lnSpc>
                <a:spcPct val="150000"/>
              </a:lnSpc>
              <a:buFont typeface="+mj-lt"/>
              <a:buAutoNum type="arabicPeriod"/>
            </a:pPr>
            <a:r>
              <a:rPr lang="en-US" sz="2800" b="1" dirty="0">
                <a:latin typeface="Calibir"/>
              </a:rPr>
              <a:t>Methods</a:t>
            </a:r>
            <a:r>
              <a:rPr lang="en-US" sz="2800" dirty="0">
                <a:latin typeface="Calibir"/>
              </a:rPr>
              <a:t> – actions (e.g., start engine, honk)</a:t>
            </a:r>
          </a:p>
        </p:txBody>
      </p:sp>
    </p:spTree>
    <p:extLst>
      <p:ext uri="{BB962C8B-B14F-4D97-AF65-F5344CB8AC3E}">
        <p14:creationId xmlns:p14="http://schemas.microsoft.com/office/powerpoint/2010/main" val="8047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EEC-4CC8-92E4-4EED-1F27F9D2C63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CECB34-9188-F867-9FA6-D64FB90F620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4EEA895-94A9-CA8F-A20B-86C19024F55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D93B3038-1CF5-D670-646E-A210CD0346A0}"/>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4" name="Picture 3">
            <a:extLst>
              <a:ext uri="{FF2B5EF4-FFF2-40B4-BE49-F238E27FC236}">
                <a16:creationId xmlns:a16="http://schemas.microsoft.com/office/drawing/2014/main" id="{7ABAE744-9956-7A1D-9E0F-3CB8FABE76DB}"/>
              </a:ext>
            </a:extLst>
          </p:cNvPr>
          <p:cNvPicPr>
            <a:picLocks noChangeAspect="1"/>
          </p:cNvPicPr>
          <p:nvPr/>
        </p:nvPicPr>
        <p:blipFill>
          <a:blip r:embed="rId2"/>
          <a:srcRect r="64194" b="32544"/>
          <a:stretch>
            <a:fillRect/>
          </a:stretch>
        </p:blipFill>
        <p:spPr>
          <a:xfrm>
            <a:off x="6445044" y="722671"/>
            <a:ext cx="5746956" cy="6090089"/>
          </a:xfrm>
          <a:prstGeom prst="rect">
            <a:avLst/>
          </a:prstGeom>
        </p:spPr>
      </p:pic>
    </p:spTree>
    <p:extLst>
      <p:ext uri="{BB962C8B-B14F-4D97-AF65-F5344CB8AC3E}">
        <p14:creationId xmlns:p14="http://schemas.microsoft.com/office/powerpoint/2010/main" val="1626383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986D8-5EF5-AA8F-2C60-937ACC94F6B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5E8D53C-A961-67FD-0618-2F881D1152F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C2741781-D0CF-2989-2867-C2B98256D112}"/>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7EFFBF24-D695-EE96-1C19-6D2F8C7A838C}"/>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6" name="Picture 5">
            <a:extLst>
              <a:ext uri="{FF2B5EF4-FFF2-40B4-BE49-F238E27FC236}">
                <a16:creationId xmlns:a16="http://schemas.microsoft.com/office/drawing/2014/main" id="{C8BD029D-A6F2-4F2F-A199-FECA98A45485}"/>
              </a:ext>
            </a:extLst>
          </p:cNvPr>
          <p:cNvPicPr>
            <a:picLocks noChangeAspect="1"/>
          </p:cNvPicPr>
          <p:nvPr/>
        </p:nvPicPr>
        <p:blipFill>
          <a:blip r:embed="rId2"/>
          <a:srcRect l="22258" r="22580" b="6881"/>
          <a:stretch>
            <a:fillRect/>
          </a:stretch>
        </p:blipFill>
        <p:spPr>
          <a:xfrm>
            <a:off x="5730777" y="722671"/>
            <a:ext cx="6461223" cy="6135328"/>
          </a:xfrm>
          <a:prstGeom prst="rect">
            <a:avLst/>
          </a:prstGeom>
        </p:spPr>
      </p:pic>
    </p:spTree>
    <p:extLst>
      <p:ext uri="{BB962C8B-B14F-4D97-AF65-F5344CB8AC3E}">
        <p14:creationId xmlns:p14="http://schemas.microsoft.com/office/powerpoint/2010/main" val="663257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25FB-4309-A94C-021C-25376EAD6CE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F95F2A-52EC-CD72-6724-214A34206DF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F55878A2-0E21-0E78-387B-CCD2AD3D7B1A}"/>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280833B-B408-E6C6-F32C-F4B4A4992AC2}"/>
              </a:ext>
            </a:extLst>
          </p:cNvPr>
          <p:cNvSpPr>
            <a:spLocks noChangeArrowheads="1"/>
          </p:cNvSpPr>
          <p:nvPr/>
        </p:nvSpPr>
        <p:spPr bwMode="auto">
          <a:xfrm>
            <a:off x="0" y="1327355"/>
            <a:ext cx="7079226" cy="265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5D78CAC8-AE5C-00E2-A83F-BA3B0B2FA3BA}"/>
              </a:ext>
            </a:extLst>
          </p:cNvPr>
          <p:cNvPicPr>
            <a:picLocks noChangeAspect="1"/>
          </p:cNvPicPr>
          <p:nvPr/>
        </p:nvPicPr>
        <p:blipFill>
          <a:blip r:embed="rId2"/>
          <a:srcRect r="58145" b="7527"/>
          <a:stretch>
            <a:fillRect/>
          </a:stretch>
        </p:blipFill>
        <p:spPr>
          <a:xfrm>
            <a:off x="7245368" y="722670"/>
            <a:ext cx="4936800" cy="6135329"/>
          </a:xfrm>
          <a:prstGeom prst="rect">
            <a:avLst/>
          </a:prstGeom>
        </p:spPr>
      </p:pic>
    </p:spTree>
    <p:extLst>
      <p:ext uri="{BB962C8B-B14F-4D97-AF65-F5344CB8AC3E}">
        <p14:creationId xmlns:p14="http://schemas.microsoft.com/office/powerpoint/2010/main" val="474207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6C4FE-A406-88D8-E34A-F5D69AF76EA8}"/>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B97E80C-305A-C09B-0626-E6348D50AC7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EA3E9F70-2998-B197-8B1E-1024B8BB44EE}"/>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012B29A-B40F-BB7D-B115-736CD175B8E3}"/>
              </a:ext>
            </a:extLst>
          </p:cNvPr>
          <p:cNvSpPr>
            <a:spLocks noChangeArrowheads="1"/>
          </p:cNvSpPr>
          <p:nvPr/>
        </p:nvSpPr>
        <p:spPr bwMode="auto">
          <a:xfrm>
            <a:off x="0" y="1490808"/>
            <a:ext cx="6268065" cy="260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1CD51D4B-767E-11E8-B3E9-DDDF850DFCD3}"/>
              </a:ext>
            </a:extLst>
          </p:cNvPr>
          <p:cNvPicPr>
            <a:picLocks noChangeAspect="1"/>
          </p:cNvPicPr>
          <p:nvPr/>
        </p:nvPicPr>
        <p:blipFill>
          <a:blip r:embed="rId2"/>
          <a:srcRect l="30000" t="17420" r="29959" b="37634"/>
          <a:stretch>
            <a:fillRect/>
          </a:stretch>
        </p:blipFill>
        <p:spPr>
          <a:xfrm>
            <a:off x="6268065" y="1558754"/>
            <a:ext cx="5923935" cy="3740491"/>
          </a:xfrm>
          <a:prstGeom prst="rect">
            <a:avLst/>
          </a:prstGeom>
        </p:spPr>
      </p:pic>
    </p:spTree>
    <p:extLst>
      <p:ext uri="{BB962C8B-B14F-4D97-AF65-F5344CB8AC3E}">
        <p14:creationId xmlns:p14="http://schemas.microsoft.com/office/powerpoint/2010/main" val="2782172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9D3B-6517-AC09-63C3-F7CA17C9ECB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C61FC4C-D458-0E46-8BE1-B935A383CDB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4E7E41CB-A9BB-F6AD-3708-CC430935CE0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8D8460B5-01C3-6C98-4B35-9A50D5F6FEB0}"/>
              </a:ext>
            </a:extLst>
          </p:cNvPr>
          <p:cNvSpPr>
            <a:spLocks noChangeArrowheads="1"/>
          </p:cNvSpPr>
          <p:nvPr/>
        </p:nvSpPr>
        <p:spPr bwMode="auto">
          <a:xfrm>
            <a:off x="0" y="844478"/>
            <a:ext cx="6268065" cy="39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EA4BD91A-8C9B-3425-6745-592C1E959ACC}"/>
              </a:ext>
            </a:extLst>
          </p:cNvPr>
          <p:cNvPicPr>
            <a:picLocks noChangeAspect="1"/>
          </p:cNvPicPr>
          <p:nvPr/>
        </p:nvPicPr>
        <p:blipFill>
          <a:blip r:embed="rId2"/>
          <a:srcRect r="53790" b="23441"/>
          <a:stretch>
            <a:fillRect/>
          </a:stretch>
        </p:blipFill>
        <p:spPr>
          <a:xfrm>
            <a:off x="6400800" y="1047135"/>
            <a:ext cx="5633884" cy="5250426"/>
          </a:xfrm>
          <a:prstGeom prst="rect">
            <a:avLst/>
          </a:prstGeom>
        </p:spPr>
      </p:pic>
    </p:spTree>
    <p:extLst>
      <p:ext uri="{BB962C8B-B14F-4D97-AF65-F5344CB8AC3E}">
        <p14:creationId xmlns:p14="http://schemas.microsoft.com/office/powerpoint/2010/main" val="140451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95AC6-C392-E2CB-4E2F-8B295183264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A237AFF-7D62-6881-A463-31D8264B1E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D95F215-9308-E3FA-9EFA-988C90BD5CC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E728986-9814-0622-D39F-A74ECA58F606}"/>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D037AB3B-089A-B32C-A7D9-AB1AEFAE9951}"/>
              </a:ext>
            </a:extLst>
          </p:cNvPr>
          <p:cNvPicPr>
            <a:picLocks noChangeAspect="1"/>
          </p:cNvPicPr>
          <p:nvPr/>
        </p:nvPicPr>
        <p:blipFill>
          <a:blip r:embed="rId2"/>
          <a:srcRect b="6666"/>
          <a:stretch>
            <a:fillRect/>
          </a:stretch>
        </p:blipFill>
        <p:spPr>
          <a:xfrm>
            <a:off x="3274143" y="1331647"/>
            <a:ext cx="8917858" cy="4681875"/>
          </a:xfrm>
          <a:prstGeom prst="rect">
            <a:avLst/>
          </a:prstGeom>
        </p:spPr>
      </p:pic>
    </p:spTree>
    <p:extLst>
      <p:ext uri="{BB962C8B-B14F-4D97-AF65-F5344CB8AC3E}">
        <p14:creationId xmlns:p14="http://schemas.microsoft.com/office/powerpoint/2010/main" val="2616326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9F75-6827-84DA-A7C9-F971BA058DF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7379F8C-8D49-BFD0-6C29-172E137AD1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AB19890E-F34F-D67F-DC65-92586B10EC06}"/>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3CC20DB9-E1DD-EA66-5C7B-9F21F0930369}"/>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4CB4391F-A7E2-C535-C3DA-E9EA5D856193}"/>
              </a:ext>
            </a:extLst>
          </p:cNvPr>
          <p:cNvPicPr>
            <a:picLocks noChangeAspect="1"/>
          </p:cNvPicPr>
          <p:nvPr/>
        </p:nvPicPr>
        <p:blipFill>
          <a:blip r:embed="rId2"/>
          <a:srcRect l="16890" t="5807" r="28865" b="64516"/>
          <a:stretch>
            <a:fillRect/>
          </a:stretch>
        </p:blipFill>
        <p:spPr>
          <a:xfrm>
            <a:off x="3047423" y="1076631"/>
            <a:ext cx="9144576" cy="2814235"/>
          </a:xfrm>
          <a:prstGeom prst="rect">
            <a:avLst/>
          </a:prstGeom>
        </p:spPr>
      </p:pic>
    </p:spTree>
    <p:extLst>
      <p:ext uri="{BB962C8B-B14F-4D97-AF65-F5344CB8AC3E}">
        <p14:creationId xmlns:p14="http://schemas.microsoft.com/office/powerpoint/2010/main" val="128588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45EC-8265-BE48-6800-A596ADBAD1C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E63319A-1B97-CC3C-3185-E81EBC49DC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7C5895A2-5288-E3B9-DB78-10C783C390B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9F3AD086-9F7A-B77C-0FD6-3AD7D4201AFF}"/>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8" name="Picture 7">
            <a:extLst>
              <a:ext uri="{FF2B5EF4-FFF2-40B4-BE49-F238E27FC236}">
                <a16:creationId xmlns:a16="http://schemas.microsoft.com/office/drawing/2014/main" id="{95433CA5-1E1B-6B10-C0AC-0E1CFFD0F17F}"/>
              </a:ext>
            </a:extLst>
          </p:cNvPr>
          <p:cNvPicPr>
            <a:picLocks noChangeAspect="1"/>
          </p:cNvPicPr>
          <p:nvPr/>
        </p:nvPicPr>
        <p:blipFill>
          <a:blip r:embed="rId2"/>
          <a:srcRect r="28266" b="59355"/>
          <a:stretch>
            <a:fillRect/>
          </a:stretch>
        </p:blipFill>
        <p:spPr>
          <a:xfrm>
            <a:off x="3274142" y="1788532"/>
            <a:ext cx="8745794" cy="2787445"/>
          </a:xfrm>
          <a:prstGeom prst="rect">
            <a:avLst/>
          </a:prstGeom>
        </p:spPr>
      </p:pic>
    </p:spTree>
    <p:extLst>
      <p:ext uri="{BB962C8B-B14F-4D97-AF65-F5344CB8AC3E}">
        <p14:creationId xmlns:p14="http://schemas.microsoft.com/office/powerpoint/2010/main" val="86166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9A78E-3AAE-8A44-B37F-D28D79B59C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ADA6F5-86E9-7394-2B37-A6C3D36C16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677C592-43A8-F1EB-E656-773D0A21CFC9}"/>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F3F714C-B4DF-2BCB-6C47-4321B3A444A9}"/>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4" name="Picture 3">
            <a:extLst>
              <a:ext uri="{FF2B5EF4-FFF2-40B4-BE49-F238E27FC236}">
                <a16:creationId xmlns:a16="http://schemas.microsoft.com/office/drawing/2014/main" id="{7BAA1A76-7F88-ACC2-7FDB-A445E94CA667}"/>
              </a:ext>
            </a:extLst>
          </p:cNvPr>
          <p:cNvPicPr>
            <a:picLocks noChangeAspect="1"/>
          </p:cNvPicPr>
          <p:nvPr/>
        </p:nvPicPr>
        <p:blipFill>
          <a:blip r:embed="rId2"/>
          <a:srcRect l="18145" t="6561" r="22459" b="27096"/>
          <a:stretch>
            <a:fillRect/>
          </a:stretch>
        </p:blipFill>
        <p:spPr>
          <a:xfrm>
            <a:off x="4159045" y="1438012"/>
            <a:ext cx="7241458" cy="4549834"/>
          </a:xfrm>
          <a:prstGeom prst="rect">
            <a:avLst/>
          </a:prstGeom>
        </p:spPr>
      </p:pic>
    </p:spTree>
    <p:extLst>
      <p:ext uri="{BB962C8B-B14F-4D97-AF65-F5344CB8AC3E}">
        <p14:creationId xmlns:p14="http://schemas.microsoft.com/office/powerpoint/2010/main" val="340115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1B9-2FF7-0783-0FA6-85540D005B2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6BBF3BB-BD04-A6E8-45EA-03BF9A8561D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833E540-B514-2E7C-755B-0AC685A37454}"/>
              </a:ext>
            </a:extLst>
          </p:cNvPr>
          <p:cNvSpPr>
            <a:spLocks noGrp="1"/>
          </p:cNvSpPr>
          <p:nvPr>
            <p:ph type="title"/>
          </p:nvPr>
        </p:nvSpPr>
        <p:spPr>
          <a:xfrm>
            <a:off x="0" y="0"/>
            <a:ext cx="12192000" cy="1061884"/>
          </a:xfrm>
        </p:spPr>
        <p:txBody>
          <a:bodyPr anchor="b">
            <a:normAutofit fontScale="90000"/>
          </a:bodyPr>
          <a:lstStyle/>
          <a:p>
            <a:r>
              <a:rPr lang="en-US" sz="4000" dirty="0">
                <a:latin typeface="Calibir"/>
              </a:rPr>
              <a:t>Array Example in Java (Visual Studio Code)- Necessary Package in Visual Studio Code</a:t>
            </a:r>
            <a:endParaRPr lang="en-AU" sz="4000" b="1" dirty="0">
              <a:latin typeface="Calibir"/>
            </a:endParaRPr>
          </a:p>
        </p:txBody>
      </p:sp>
      <p:pic>
        <p:nvPicPr>
          <p:cNvPr id="3" name="Picture 2">
            <a:extLst>
              <a:ext uri="{FF2B5EF4-FFF2-40B4-BE49-F238E27FC236}">
                <a16:creationId xmlns:a16="http://schemas.microsoft.com/office/drawing/2014/main" id="{CA9C2E2E-57E0-1154-F8A4-39378BB88E71}"/>
              </a:ext>
            </a:extLst>
          </p:cNvPr>
          <p:cNvPicPr>
            <a:picLocks noChangeAspect="1"/>
          </p:cNvPicPr>
          <p:nvPr/>
        </p:nvPicPr>
        <p:blipFill>
          <a:blip r:embed="rId2"/>
          <a:srcRect r="44665" b="47154"/>
          <a:stretch>
            <a:fillRect/>
          </a:stretch>
        </p:blipFill>
        <p:spPr>
          <a:xfrm>
            <a:off x="92365" y="1124235"/>
            <a:ext cx="6746488" cy="3624146"/>
          </a:xfrm>
          <a:prstGeom prst="rect">
            <a:avLst/>
          </a:prstGeom>
        </p:spPr>
      </p:pic>
      <p:sp>
        <p:nvSpPr>
          <p:cNvPr id="4" name="Rectangle 1">
            <a:extLst>
              <a:ext uri="{FF2B5EF4-FFF2-40B4-BE49-F238E27FC236}">
                <a16:creationId xmlns:a16="http://schemas.microsoft.com/office/drawing/2014/main" id="{1760D58E-54AC-7057-8A2A-1290FB998DA6}"/>
              </a:ext>
            </a:extLst>
          </p:cNvPr>
          <p:cNvSpPr>
            <a:spLocks noChangeArrowheads="1"/>
          </p:cNvSpPr>
          <p:nvPr/>
        </p:nvSpPr>
        <p:spPr bwMode="auto">
          <a:xfrm>
            <a:off x="7167716" y="722671"/>
            <a:ext cx="5024284"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How to run in Visual Studio Code: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Install the Java Extension Pack from the Extensions Marketplace.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 a file called Main.java.</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Paste the full code above.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Save → click Run Java (or use terminal: </a:t>
            </a:r>
            <a:r>
              <a:rPr kumimoji="0" lang="en-US" altLang="en-US" sz="2800" i="0" u="none" strike="noStrike" cap="none" normalizeH="0" baseline="0" dirty="0" err="1">
                <a:ln>
                  <a:noFill/>
                </a:ln>
                <a:solidFill>
                  <a:schemeClr val="tx1"/>
                </a:solidFill>
                <a:effectLst/>
                <a:latin typeface="Calibir"/>
              </a:rPr>
              <a:t>javac</a:t>
            </a:r>
            <a:r>
              <a:rPr kumimoji="0" lang="en-US" altLang="en-US" sz="2800" i="0" u="none" strike="noStrike" cap="none" normalizeH="0" baseline="0" dirty="0">
                <a:ln>
                  <a:noFill/>
                </a:ln>
                <a:solidFill>
                  <a:schemeClr val="tx1"/>
                </a:solidFill>
                <a:effectLst/>
                <a:latin typeface="Calibir"/>
              </a:rPr>
              <a:t> Main.java then java Main</a:t>
            </a:r>
          </a:p>
        </p:txBody>
      </p:sp>
      <p:sp>
        <p:nvSpPr>
          <p:cNvPr id="6" name="Rectangle: Rounded Corners 5">
            <a:extLst>
              <a:ext uri="{FF2B5EF4-FFF2-40B4-BE49-F238E27FC236}">
                <a16:creationId xmlns:a16="http://schemas.microsoft.com/office/drawing/2014/main" id="{7C4DB2C3-BE4F-AEB5-2705-F89095DED722}"/>
              </a:ext>
            </a:extLst>
          </p:cNvPr>
          <p:cNvSpPr/>
          <p:nvPr/>
        </p:nvSpPr>
        <p:spPr>
          <a:xfrm>
            <a:off x="884904" y="2654710"/>
            <a:ext cx="5924453" cy="11208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D32B9D65-C9E2-198B-4A19-48FE82BEAC86}"/>
              </a:ext>
            </a:extLst>
          </p:cNvPr>
          <p:cNvSpPr txBox="1"/>
          <p:nvPr/>
        </p:nvSpPr>
        <p:spPr>
          <a:xfrm>
            <a:off x="92364" y="4863610"/>
            <a:ext cx="7208087" cy="2031325"/>
          </a:xfrm>
          <a:prstGeom prst="rect">
            <a:avLst/>
          </a:prstGeom>
          <a:noFill/>
        </p:spPr>
        <p:txBody>
          <a:bodyPr wrap="square">
            <a:spAutoFit/>
          </a:bodyPr>
          <a:lstStyle/>
          <a:p>
            <a:pPr>
              <a:buNone/>
            </a:pPr>
            <a:r>
              <a:rPr lang="en-US" dirty="0">
                <a:latin typeface="Calibir"/>
              </a:rPr>
              <a:t>The first one — Extension Pack for Java by Microsoft.</a:t>
            </a:r>
          </a:p>
          <a:p>
            <a:pPr>
              <a:buNone/>
            </a:pPr>
            <a:r>
              <a:rPr lang="en-US" dirty="0">
                <a:latin typeface="Calibir"/>
              </a:rPr>
              <a:t>It’s the official and most complete Java setup for VS Code, and it includes:</a:t>
            </a:r>
          </a:p>
          <a:p>
            <a:pPr marL="285750" indent="-285750">
              <a:buFont typeface="Arial" panose="020B0604020202020204" pitchFamily="34" charset="0"/>
              <a:buChar char="•"/>
            </a:pPr>
            <a:r>
              <a:rPr lang="en-US" dirty="0">
                <a:latin typeface="Calibir"/>
              </a:rPr>
              <a:t>Language support (syntax highlighting, IntelliSense)</a:t>
            </a:r>
          </a:p>
          <a:p>
            <a:pPr marL="285750" indent="-285750">
              <a:buFont typeface="Arial" panose="020B0604020202020204" pitchFamily="34" charset="0"/>
              <a:buChar char="•"/>
            </a:pPr>
            <a:r>
              <a:rPr lang="en-US" dirty="0">
                <a:latin typeface="Calibir"/>
              </a:rPr>
              <a:t>Debugger for Java</a:t>
            </a:r>
          </a:p>
          <a:p>
            <a:pPr marL="285750" indent="-285750">
              <a:buFont typeface="Arial" panose="020B0604020202020204" pitchFamily="34" charset="0"/>
              <a:buChar char="•"/>
            </a:pPr>
            <a:r>
              <a:rPr lang="en-US" dirty="0">
                <a:latin typeface="Calibir"/>
              </a:rPr>
              <a:t>Java Test Runner</a:t>
            </a:r>
          </a:p>
          <a:p>
            <a:pPr marL="285750" indent="-285750">
              <a:buFont typeface="Arial" panose="020B0604020202020204" pitchFamily="34" charset="0"/>
              <a:buChar char="•"/>
            </a:pPr>
            <a:r>
              <a:rPr lang="en-US" dirty="0">
                <a:latin typeface="Calibir"/>
              </a:rPr>
              <a:t>Maven and Gradle integration</a:t>
            </a:r>
          </a:p>
          <a:p>
            <a:pPr marL="285750" indent="-285750">
              <a:buFont typeface="Arial" panose="020B0604020202020204" pitchFamily="34" charset="0"/>
              <a:buChar char="•"/>
            </a:pPr>
            <a:r>
              <a:rPr lang="en-US" dirty="0">
                <a:latin typeface="Calibir"/>
              </a:rPr>
              <a:t>Project Manager for Java</a:t>
            </a:r>
          </a:p>
        </p:txBody>
      </p:sp>
    </p:spTree>
    <p:extLst>
      <p:ext uri="{BB962C8B-B14F-4D97-AF65-F5344CB8AC3E}">
        <p14:creationId xmlns:p14="http://schemas.microsoft.com/office/powerpoint/2010/main" val="358349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CD547-5156-0C52-4275-E90EE2055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6D09E-51E0-582C-63D7-2776126DB7E8}"/>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8E3D7A7C-285F-3466-6CF7-16BE2B82C1CE}"/>
              </a:ext>
            </a:extLst>
          </p:cNvPr>
          <p:cNvSpPr>
            <a:spLocks noChangeArrowheads="1"/>
          </p:cNvSpPr>
          <p:nvPr/>
        </p:nvSpPr>
        <p:spPr bwMode="auto">
          <a:xfrm>
            <a:off x="92365" y="1316939"/>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Class: Kangaroo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Objects: Red Kangaroo, Eastern Grey Kangaroo in NSW</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Attributes: </a:t>
            </a:r>
            <a:r>
              <a:rPr lang="en-US" altLang="en-US" sz="2800" dirty="0" err="1">
                <a:latin typeface="Calibir"/>
              </a:rPr>
              <a:t>tailLength</a:t>
            </a:r>
            <a:r>
              <a:rPr lang="en-US" altLang="en-US" sz="2800" dirty="0">
                <a:latin typeface="Calibir"/>
              </a:rPr>
              <a:t>, weight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Methods: hop(), </a:t>
            </a:r>
            <a:r>
              <a:rPr lang="en-US" altLang="en-US" sz="2800" dirty="0" err="1">
                <a:latin typeface="Calibir"/>
              </a:rPr>
              <a:t>eatGrass</a:t>
            </a:r>
            <a:r>
              <a:rPr lang="en-US" altLang="en-US" sz="2800" dirty="0">
                <a:latin typeface="Calibir"/>
              </a:rPr>
              <a:t>()</a:t>
            </a:r>
          </a:p>
        </p:txBody>
      </p:sp>
    </p:spTree>
    <p:extLst>
      <p:ext uri="{BB962C8B-B14F-4D97-AF65-F5344CB8AC3E}">
        <p14:creationId xmlns:p14="http://schemas.microsoft.com/office/powerpoint/2010/main" val="3964563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418A-2B19-D61D-8A14-0A43B1F311D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0084C3F6-9016-AABE-1EB8-9BCE20737D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2D99C1-5CAE-2E35-D005-BE59596E4FFD}"/>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828900E6-155F-D7ED-7E61-CB3AE1A97139}"/>
              </a:ext>
            </a:extLst>
          </p:cNvPr>
          <p:cNvSpPr>
            <a:spLocks noChangeArrowheads="1"/>
          </p:cNvSpPr>
          <p:nvPr/>
        </p:nvSpPr>
        <p:spPr bwMode="auto">
          <a:xfrm>
            <a:off x="0" y="194608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Input = data coming in (keyboard, file)</a:t>
            </a:r>
          </a:p>
          <a:p>
            <a:pPr marL="457200" indent="-457200">
              <a:lnSpc>
                <a:spcPct val="150000"/>
              </a:lnSpc>
              <a:buFont typeface="Arial" panose="020B0604020202020204" pitchFamily="34" charset="0"/>
              <a:buChar char="•"/>
            </a:pPr>
            <a:r>
              <a:rPr lang="en-US" sz="2800" dirty="0">
                <a:latin typeface="Calibir"/>
              </a:rPr>
              <a:t>Output = data going out (screen, file)</a:t>
            </a:r>
          </a:p>
          <a:p>
            <a:pPr>
              <a:lnSpc>
                <a:spcPct val="150000"/>
              </a:lnSpc>
            </a:pPr>
            <a:r>
              <a:rPr lang="en-US" sz="2800" dirty="0">
                <a:latin typeface="Calibir"/>
              </a:rPr>
              <a:t>Australian Example:</a:t>
            </a:r>
          </a:p>
          <a:p>
            <a:pPr marL="457200" indent="-457200">
              <a:lnSpc>
                <a:spcPct val="150000"/>
              </a:lnSpc>
              <a:buFont typeface="Arial" panose="020B0604020202020204" pitchFamily="34" charset="0"/>
              <a:buChar char="•"/>
            </a:pPr>
            <a:r>
              <a:rPr lang="en-US" sz="2800" dirty="0">
                <a:latin typeface="Calibir"/>
              </a:rPr>
              <a:t>Input: Enter your Opal card balance</a:t>
            </a:r>
          </a:p>
          <a:p>
            <a:pPr marL="457200" indent="-457200">
              <a:lnSpc>
                <a:spcPct val="150000"/>
              </a:lnSpc>
              <a:buFont typeface="Arial" panose="020B0604020202020204" pitchFamily="34" charset="0"/>
              <a:buChar char="•"/>
            </a:pPr>
            <a:r>
              <a:rPr lang="en-US" sz="2800" dirty="0">
                <a:latin typeface="Calibir"/>
              </a:rPr>
              <a:t>Output: Display remaining trips</a:t>
            </a:r>
          </a:p>
        </p:txBody>
      </p:sp>
    </p:spTree>
    <p:extLst>
      <p:ext uri="{BB962C8B-B14F-4D97-AF65-F5344CB8AC3E}">
        <p14:creationId xmlns:p14="http://schemas.microsoft.com/office/powerpoint/2010/main" val="433631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3415-61B6-1FB5-89F4-20BBA92DB7D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C4CE7D8-4F9F-0A9C-C775-AE62C407EF6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D3DEAA9-3D70-9922-09D0-A38E22F7F647}"/>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B2C6E6E3-A549-EB0D-A09C-D7CC982AF8A2}"/>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Python Example:</a:t>
            </a:r>
          </a:p>
        </p:txBody>
      </p:sp>
      <p:sp>
        <p:nvSpPr>
          <p:cNvPr id="3" name="TextBox 2">
            <a:extLst>
              <a:ext uri="{FF2B5EF4-FFF2-40B4-BE49-F238E27FC236}">
                <a16:creationId xmlns:a16="http://schemas.microsoft.com/office/drawing/2014/main" id="{230ED000-07EB-210A-E4F8-6C36FED193CC}"/>
              </a:ext>
            </a:extLst>
          </p:cNvPr>
          <p:cNvSpPr txBox="1"/>
          <p:nvPr/>
        </p:nvSpPr>
        <p:spPr>
          <a:xfrm>
            <a:off x="184731" y="1961535"/>
            <a:ext cx="89076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input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"Hello</a:t>
            </a:r>
            <a:r>
              <a:rPr lang="en-US" sz="2800" b="0" dirty="0">
                <a:solidFill>
                  <a:srgbClr val="CE9178"/>
                </a:solidFill>
                <a:effectLst/>
                <a:latin typeface="Consolas" panose="020B0609020204030204" pitchFamily="49" charset="0"/>
              </a:rPr>
              <a:t>,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890010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A0D-88E5-62C5-2D0B-FC7D6EA44B8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C18E377-7590-B4E8-A35E-E0DAA1F06D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D626DE-7936-89E1-3DFA-1FFA3857189B}"/>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C850AFC9-9368-C078-0E99-41034F0066B1}"/>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Java Example:</a:t>
            </a:r>
          </a:p>
        </p:txBody>
      </p:sp>
      <p:sp>
        <p:nvSpPr>
          <p:cNvPr id="6" name="TextBox 5">
            <a:extLst>
              <a:ext uri="{FF2B5EF4-FFF2-40B4-BE49-F238E27FC236}">
                <a16:creationId xmlns:a16="http://schemas.microsoft.com/office/drawing/2014/main" id="{3F46D597-F262-A5D3-A558-C8FC718DF32B}"/>
              </a:ext>
            </a:extLst>
          </p:cNvPr>
          <p:cNvSpPr txBox="1"/>
          <p:nvPr/>
        </p:nvSpPr>
        <p:spPr>
          <a:xfrm>
            <a:off x="184731" y="1767444"/>
            <a:ext cx="9092380" cy="2246769"/>
          </a:xfrm>
          <a:prstGeom prst="rect">
            <a:avLst/>
          </a:prstGeom>
          <a:solidFill>
            <a:schemeClr val="tx1"/>
          </a:solidFill>
        </p:spPr>
        <p:txBody>
          <a:bodyPr wrap="square">
            <a:spAutoFit/>
          </a:bodyPr>
          <a:lstStyle/>
          <a:p>
            <a:pPr>
              <a:buNone/>
            </a:pP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java</a:t>
            </a:r>
            <a:r>
              <a:rPr lang="en-US" sz="2800" b="0" dirty="0" err="1">
                <a:solidFill>
                  <a:srgbClr val="CCCCCC"/>
                </a:solidFill>
                <a:effectLst/>
                <a:latin typeface="Consolas" panose="020B0609020204030204" pitchFamily="49" charset="0"/>
              </a:rPr>
              <a:t>.util.Scanner</a:t>
            </a:r>
            <a:r>
              <a:rPr lang="en-US" sz="2800" b="0" dirty="0">
                <a:solidFill>
                  <a:srgbClr val="CCCCCC"/>
                </a:solidFill>
                <a:effectLst/>
                <a:latin typeface="Consolas" panose="020B0609020204030204" pitchFamily="49" charset="0"/>
              </a:rPr>
              <a:t>;</a:t>
            </a:r>
          </a:p>
          <a:p>
            <a:pPr>
              <a:buNone/>
            </a:pPr>
            <a:r>
              <a:rPr lang="en-US" sz="2800" b="0" dirty="0">
                <a:solidFill>
                  <a:srgbClr val="CCCCCC"/>
                </a:solidFill>
                <a:effectLst/>
                <a:latin typeface="Consolas" panose="020B0609020204030204" pitchFamily="49" charset="0"/>
              </a:rPr>
              <a:t>Scanner </a:t>
            </a:r>
            <a:r>
              <a:rPr lang="en-US" sz="2800" b="0" dirty="0" err="1">
                <a:solidFill>
                  <a:srgbClr val="9CDCFE"/>
                </a:solidFill>
                <a:effectLst/>
                <a:latin typeface="Consolas" panose="020B0609020204030204" pitchFamily="49" charset="0"/>
              </a:rPr>
              <a:t>sc</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new Scanner(System.</a:t>
            </a:r>
            <a:r>
              <a:rPr lang="en-US" sz="2800" b="0" dirty="0">
                <a:solidFill>
                  <a:srgbClr val="C586C0"/>
                </a:solidFill>
                <a:effectLst/>
                <a:latin typeface="Consolas" panose="020B0609020204030204" pitchFamily="49" charset="0"/>
              </a:rPr>
              <a:t>in</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a:solidFill>
                  <a:srgbClr val="CCCCCC"/>
                </a:solidFill>
                <a:effectLst/>
                <a:latin typeface="Consolas" panose="020B0609020204030204" pitchFamily="49" charset="0"/>
              </a:rPr>
              <a:t>String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sc</a:t>
            </a:r>
            <a:r>
              <a:rPr lang="en-US" sz="2800" b="0" dirty="0" err="1">
                <a:solidFill>
                  <a:srgbClr val="CCCCCC"/>
                </a:solidFill>
                <a:effectLst/>
                <a:latin typeface="Consolas" panose="020B0609020204030204" pitchFamily="49" charset="0"/>
              </a:rPr>
              <a:t>.nextLine</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System.out.println</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"Hello, "</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C31E727B-1B34-0E84-6853-2DCE9A08E5C3}"/>
              </a:ext>
            </a:extLst>
          </p:cNvPr>
          <p:cNvSpPr>
            <a:spLocks noChangeArrowheads="1"/>
          </p:cNvSpPr>
          <p:nvPr/>
        </p:nvSpPr>
        <p:spPr bwMode="auto">
          <a:xfrm>
            <a:off x="92365" y="4294432"/>
            <a:ext cx="11986564"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We need to place this code inside a class with a public static void main(String[] </a:t>
            </a:r>
            <a:r>
              <a:rPr kumimoji="0" lang="en-US" altLang="en-US" sz="2800" b="0" i="0" u="none" strike="noStrike" cap="none" normalizeH="0" baseline="0" dirty="0" err="1">
                <a:ln>
                  <a:noFill/>
                </a:ln>
                <a:solidFill>
                  <a:schemeClr val="tx1"/>
                </a:solidFill>
                <a:effectLst/>
                <a:latin typeface="Calibir"/>
              </a:rPr>
              <a:t>args</a:t>
            </a:r>
            <a:r>
              <a:rPr kumimoji="0" lang="en-US" altLang="en-US" sz="2800" b="0" i="0" u="none" strike="noStrike" cap="none" normalizeH="0" baseline="0" dirty="0">
                <a:ln>
                  <a:noFill/>
                </a:ln>
                <a:solidFill>
                  <a:schemeClr val="tx1"/>
                </a:solidFill>
                <a:effectLst/>
                <a:latin typeface="Calibir"/>
              </a:rPr>
              <a:t>) method to run it in Java.</a:t>
            </a:r>
          </a:p>
        </p:txBody>
      </p:sp>
    </p:spTree>
    <p:extLst>
      <p:ext uri="{BB962C8B-B14F-4D97-AF65-F5344CB8AC3E}">
        <p14:creationId xmlns:p14="http://schemas.microsoft.com/office/powerpoint/2010/main" val="1244208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30BA-DD17-3D27-1EC9-07DD0F9F6B87}"/>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84709C4-877F-11FB-430A-48D997C27A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B95061A9-1A98-9F7A-2E4D-97BF7EBACD1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74CBC530-94B5-C16E-4A04-C4BFD33D45C7}"/>
              </a:ext>
            </a:extLst>
          </p:cNvPr>
          <p:cNvSpPr>
            <a:spLocks noChangeArrowheads="1"/>
          </p:cNvSpPr>
          <p:nvPr/>
        </p:nvSpPr>
        <p:spPr bwMode="auto">
          <a:xfrm>
            <a:off x="0" y="1369001"/>
            <a:ext cx="770901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9" name="Picture 8">
            <a:extLst>
              <a:ext uri="{FF2B5EF4-FFF2-40B4-BE49-F238E27FC236}">
                <a16:creationId xmlns:a16="http://schemas.microsoft.com/office/drawing/2014/main" id="{0304E093-C1CA-586A-05C0-FCCBE070170B}"/>
              </a:ext>
            </a:extLst>
          </p:cNvPr>
          <p:cNvPicPr>
            <a:picLocks noChangeAspect="1"/>
          </p:cNvPicPr>
          <p:nvPr/>
        </p:nvPicPr>
        <p:blipFill>
          <a:blip r:embed="rId2"/>
          <a:srcRect r="64072" b="36344"/>
          <a:stretch>
            <a:fillRect/>
          </a:stretch>
        </p:blipFill>
        <p:spPr>
          <a:xfrm>
            <a:off x="7811729" y="906983"/>
            <a:ext cx="4380271" cy="4365523"/>
          </a:xfrm>
          <a:prstGeom prst="rect">
            <a:avLst/>
          </a:prstGeom>
        </p:spPr>
      </p:pic>
    </p:spTree>
    <p:extLst>
      <p:ext uri="{BB962C8B-B14F-4D97-AF65-F5344CB8AC3E}">
        <p14:creationId xmlns:p14="http://schemas.microsoft.com/office/powerpoint/2010/main" val="870543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6FC6-6667-78E1-E978-F9C6954872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717DAE1-DEE1-AE49-4383-AEFC341E159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594D5B3-7E66-F38E-4278-25C8FCF186B6}"/>
              </a:ext>
            </a:extLst>
          </p:cNvPr>
          <p:cNvSpPr>
            <a:spLocks noGrp="1"/>
          </p:cNvSpPr>
          <p:nvPr>
            <p:ph type="title"/>
          </p:nvPr>
        </p:nvSpPr>
        <p:spPr>
          <a:xfrm>
            <a:off x="0" y="0"/>
            <a:ext cx="12192000" cy="722671"/>
          </a:xfrm>
        </p:spPr>
        <p:txBody>
          <a:bodyPr anchor="b">
            <a:normAutofit fontScale="90000"/>
          </a:bodyPr>
          <a:lstStyle/>
          <a:p>
            <a:r>
              <a:rPr lang="en-US" sz="4000" dirty="0">
                <a:latin typeface="Calibir"/>
              </a:rPr>
              <a:t>Input/Output (I/O) 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3C7EEB58-5310-F39D-E226-9973AEC823E7}"/>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3" name="Picture 2">
            <a:extLst>
              <a:ext uri="{FF2B5EF4-FFF2-40B4-BE49-F238E27FC236}">
                <a16:creationId xmlns:a16="http://schemas.microsoft.com/office/drawing/2014/main" id="{216849A2-AB73-0B90-CD6F-B2E69659716D}"/>
              </a:ext>
            </a:extLst>
          </p:cNvPr>
          <p:cNvPicPr>
            <a:picLocks noChangeAspect="1"/>
          </p:cNvPicPr>
          <p:nvPr/>
        </p:nvPicPr>
        <p:blipFill>
          <a:blip r:embed="rId2"/>
          <a:srcRect l="22500" r="23065" b="6666"/>
          <a:stretch>
            <a:fillRect/>
          </a:stretch>
        </p:blipFill>
        <p:spPr>
          <a:xfrm>
            <a:off x="5830485" y="722670"/>
            <a:ext cx="6361516" cy="6135329"/>
          </a:xfrm>
          <a:prstGeom prst="rect">
            <a:avLst/>
          </a:prstGeom>
        </p:spPr>
      </p:pic>
    </p:spTree>
    <p:extLst>
      <p:ext uri="{BB962C8B-B14F-4D97-AF65-F5344CB8AC3E}">
        <p14:creationId xmlns:p14="http://schemas.microsoft.com/office/powerpoint/2010/main" val="248149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120D-4125-A4DD-2640-BECEA7396993}"/>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219CB0A-95B0-EC46-0770-18C379B027F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3AC34F6-A569-9DB9-112A-FDF2C99E74E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C038D32-2454-5603-47E3-61A3668B6975}"/>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4" name="Picture 3">
            <a:extLst>
              <a:ext uri="{FF2B5EF4-FFF2-40B4-BE49-F238E27FC236}">
                <a16:creationId xmlns:a16="http://schemas.microsoft.com/office/drawing/2014/main" id="{123B1354-424A-4D54-FD20-842A83DE9A65}"/>
              </a:ext>
            </a:extLst>
          </p:cNvPr>
          <p:cNvPicPr>
            <a:picLocks noChangeAspect="1"/>
          </p:cNvPicPr>
          <p:nvPr/>
        </p:nvPicPr>
        <p:blipFill>
          <a:blip r:embed="rId2"/>
          <a:srcRect r="58266" b="36344"/>
          <a:stretch>
            <a:fillRect/>
          </a:stretch>
        </p:blipFill>
        <p:spPr>
          <a:xfrm>
            <a:off x="6095999" y="907337"/>
            <a:ext cx="5715261" cy="4903528"/>
          </a:xfrm>
          <a:prstGeom prst="rect">
            <a:avLst/>
          </a:prstGeom>
        </p:spPr>
      </p:pic>
    </p:spTree>
    <p:extLst>
      <p:ext uri="{BB962C8B-B14F-4D97-AF65-F5344CB8AC3E}">
        <p14:creationId xmlns:p14="http://schemas.microsoft.com/office/powerpoint/2010/main" val="2303471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F138-BB05-75C8-D1D6-C1A6DB85BF9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1CF1A51-EC16-C1F3-7BDC-5867B54EE94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4570FA4-F20C-1D19-16D5-63DB9032FA9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F7F768B-4171-7C14-2AA9-693AF26A45D6}"/>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9" name="Picture 8">
            <a:extLst>
              <a:ext uri="{FF2B5EF4-FFF2-40B4-BE49-F238E27FC236}">
                <a16:creationId xmlns:a16="http://schemas.microsoft.com/office/drawing/2014/main" id="{D58849F7-C246-4C3C-18CB-C2D2A66B1970}"/>
              </a:ext>
            </a:extLst>
          </p:cNvPr>
          <p:cNvPicPr>
            <a:picLocks noChangeAspect="1"/>
          </p:cNvPicPr>
          <p:nvPr/>
        </p:nvPicPr>
        <p:blipFill>
          <a:blip r:embed="rId2"/>
          <a:srcRect b="6452"/>
          <a:stretch>
            <a:fillRect/>
          </a:stretch>
        </p:blipFill>
        <p:spPr>
          <a:xfrm>
            <a:off x="3097161" y="2042799"/>
            <a:ext cx="9094838" cy="4785792"/>
          </a:xfrm>
          <a:prstGeom prst="rect">
            <a:avLst/>
          </a:prstGeom>
        </p:spPr>
      </p:pic>
    </p:spTree>
    <p:extLst>
      <p:ext uri="{BB962C8B-B14F-4D97-AF65-F5344CB8AC3E}">
        <p14:creationId xmlns:p14="http://schemas.microsoft.com/office/powerpoint/2010/main" val="873300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A510A-E70B-9AB2-41F7-CCA6EA36A1F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568679A-422F-C693-3E19-AB3777E539A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4AF9C37-C900-0D77-55C9-C8B0111D8D6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877A2AE2-92F7-2223-3276-2430E90A22ED}"/>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   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3" name="Picture 2">
            <a:extLst>
              <a:ext uri="{FF2B5EF4-FFF2-40B4-BE49-F238E27FC236}">
                <a16:creationId xmlns:a16="http://schemas.microsoft.com/office/drawing/2014/main" id="{17AEAAF2-9336-93E9-6C3B-79A6085B14F6}"/>
              </a:ext>
            </a:extLst>
          </p:cNvPr>
          <p:cNvPicPr>
            <a:picLocks noChangeAspect="1"/>
          </p:cNvPicPr>
          <p:nvPr/>
        </p:nvPicPr>
        <p:blipFill>
          <a:blip r:embed="rId2"/>
          <a:srcRect t="1" r="29355" b="60860"/>
          <a:stretch>
            <a:fillRect/>
          </a:stretch>
        </p:blipFill>
        <p:spPr>
          <a:xfrm>
            <a:off x="-1" y="2048223"/>
            <a:ext cx="12191999" cy="3799561"/>
          </a:xfrm>
          <a:prstGeom prst="rect">
            <a:avLst/>
          </a:prstGeom>
        </p:spPr>
      </p:pic>
    </p:spTree>
    <p:extLst>
      <p:ext uri="{BB962C8B-B14F-4D97-AF65-F5344CB8AC3E}">
        <p14:creationId xmlns:p14="http://schemas.microsoft.com/office/powerpoint/2010/main" val="416336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89EC-AAB6-A757-477B-27BBB39D63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8E0B70-32A2-A822-DA18-D56EC0D827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7588A84D-E0C6-B2E2-1B5E-E563BACA280F}"/>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69866AB2-C98C-C0AB-56CF-6BE696EBE35C}"/>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Run it</a:t>
            </a:r>
          </a:p>
        </p:txBody>
      </p:sp>
      <p:pic>
        <p:nvPicPr>
          <p:cNvPr id="4" name="Picture 3">
            <a:extLst>
              <a:ext uri="{FF2B5EF4-FFF2-40B4-BE49-F238E27FC236}">
                <a16:creationId xmlns:a16="http://schemas.microsoft.com/office/drawing/2014/main" id="{8524B684-B72C-E4F0-FE6F-6566B441AE4C}"/>
              </a:ext>
            </a:extLst>
          </p:cNvPr>
          <p:cNvPicPr>
            <a:picLocks noChangeAspect="1"/>
          </p:cNvPicPr>
          <p:nvPr/>
        </p:nvPicPr>
        <p:blipFill>
          <a:blip r:embed="rId2"/>
          <a:srcRect b="6237"/>
          <a:stretch>
            <a:fillRect/>
          </a:stretch>
        </p:blipFill>
        <p:spPr>
          <a:xfrm>
            <a:off x="1902541" y="2066391"/>
            <a:ext cx="9085007" cy="4791609"/>
          </a:xfrm>
          <a:prstGeom prst="rect">
            <a:avLst/>
          </a:prstGeom>
        </p:spPr>
      </p:pic>
    </p:spTree>
    <p:extLst>
      <p:ext uri="{BB962C8B-B14F-4D97-AF65-F5344CB8AC3E}">
        <p14:creationId xmlns:p14="http://schemas.microsoft.com/office/powerpoint/2010/main" val="1301251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DE29-DAC0-8A16-B16E-209ABFC00E1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E2E8183-7AF1-D3A9-1BC3-87592D4913D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003EF124-B41B-A819-9261-A7B709D93B41}"/>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FE5EE9F4-AA63-39E9-113F-DAE9D42E18EF}"/>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See the Results</a:t>
            </a:r>
          </a:p>
        </p:txBody>
      </p:sp>
      <p:pic>
        <p:nvPicPr>
          <p:cNvPr id="3" name="Picture 2">
            <a:extLst>
              <a:ext uri="{FF2B5EF4-FFF2-40B4-BE49-F238E27FC236}">
                <a16:creationId xmlns:a16="http://schemas.microsoft.com/office/drawing/2014/main" id="{5FF191CE-29AE-DAE8-2284-64E1FC8563A0}"/>
              </a:ext>
            </a:extLst>
          </p:cNvPr>
          <p:cNvPicPr>
            <a:picLocks noChangeAspect="1"/>
          </p:cNvPicPr>
          <p:nvPr/>
        </p:nvPicPr>
        <p:blipFill>
          <a:blip r:embed="rId2"/>
          <a:srcRect b="35699"/>
          <a:stretch>
            <a:fillRect/>
          </a:stretch>
        </p:blipFill>
        <p:spPr>
          <a:xfrm>
            <a:off x="0" y="1902542"/>
            <a:ext cx="12192000" cy="4409768"/>
          </a:xfrm>
          <a:prstGeom prst="rect">
            <a:avLst/>
          </a:prstGeom>
        </p:spPr>
      </p:pic>
    </p:spTree>
    <p:extLst>
      <p:ext uri="{BB962C8B-B14F-4D97-AF65-F5344CB8AC3E}">
        <p14:creationId xmlns:p14="http://schemas.microsoft.com/office/powerpoint/2010/main" val="161951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912D-30DF-6264-3D1E-3DF878EC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E18A6-EDFE-2025-D07F-7E2AA863E12D}"/>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graphicFrame>
        <p:nvGraphicFramePr>
          <p:cNvPr id="3" name="Table 2">
            <a:extLst>
              <a:ext uri="{FF2B5EF4-FFF2-40B4-BE49-F238E27FC236}">
                <a16:creationId xmlns:a16="http://schemas.microsoft.com/office/drawing/2014/main" id="{EB8C84F0-ADEE-1FAF-355C-3A66311D8B90}"/>
              </a:ext>
            </a:extLst>
          </p:cNvPr>
          <p:cNvGraphicFramePr>
            <a:graphicFrameLocks noGrp="1"/>
          </p:cNvGraphicFramePr>
          <p:nvPr>
            <p:extLst>
              <p:ext uri="{D42A27DB-BD31-4B8C-83A1-F6EECF244321}">
                <p14:modId xmlns:p14="http://schemas.microsoft.com/office/powerpoint/2010/main" val="431317665"/>
              </p:ext>
            </p:extLst>
          </p:nvPr>
        </p:nvGraphicFramePr>
        <p:xfrm>
          <a:off x="838200" y="1125537"/>
          <a:ext cx="10515600" cy="460692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572332400"/>
                    </a:ext>
                  </a:extLst>
                </a:gridCol>
                <a:gridCol w="3505200">
                  <a:extLst>
                    <a:ext uri="{9D8B030D-6E8A-4147-A177-3AD203B41FA5}">
                      <a16:colId xmlns:a16="http://schemas.microsoft.com/office/drawing/2014/main" val="1677447644"/>
                    </a:ext>
                  </a:extLst>
                </a:gridCol>
                <a:gridCol w="3505200">
                  <a:extLst>
                    <a:ext uri="{9D8B030D-6E8A-4147-A177-3AD203B41FA5}">
                      <a16:colId xmlns:a16="http://schemas.microsoft.com/office/drawing/2014/main" val="607648192"/>
                    </a:ext>
                  </a:extLst>
                </a:gridCol>
              </a:tblGrid>
              <a:tr h="0">
                <a:tc>
                  <a:txBody>
                    <a:bodyPr/>
                    <a:lstStyle/>
                    <a:p>
                      <a:pPr>
                        <a:lnSpc>
                          <a:spcPct val="150000"/>
                        </a:lnSpc>
                        <a:buNone/>
                      </a:pPr>
                      <a:r>
                        <a:rPr lang="en-US" sz="2800" dirty="0">
                          <a:latin typeface="Calibir"/>
                        </a:rPr>
                        <a:t>OOP Concept</a:t>
                      </a:r>
                    </a:p>
                  </a:txBody>
                  <a:tcPr anchor="ctr">
                    <a:solidFill>
                      <a:schemeClr val="accent5">
                        <a:lumMod val="20000"/>
                        <a:lumOff val="80000"/>
                      </a:schemeClr>
                    </a:solidFill>
                  </a:tcPr>
                </a:tc>
                <a:tc>
                  <a:txBody>
                    <a:bodyPr/>
                    <a:lstStyle/>
                    <a:p>
                      <a:pPr>
                        <a:lnSpc>
                          <a:spcPct val="150000"/>
                        </a:lnSpc>
                        <a:buNone/>
                      </a:pPr>
                      <a:r>
                        <a:rPr lang="en-US" sz="2800" dirty="0">
                          <a:latin typeface="Calibir"/>
                        </a:rPr>
                        <a:t>Real-world Analogy</a:t>
                      </a:r>
                    </a:p>
                  </a:txBody>
                  <a:tcPr anchor="ctr">
                    <a:solidFill>
                      <a:schemeClr val="accent5">
                        <a:lumMod val="20000"/>
                        <a:lumOff val="80000"/>
                      </a:schemeClr>
                    </a:solidFill>
                  </a:tcPr>
                </a:tc>
                <a:tc>
                  <a:txBody>
                    <a:bodyPr/>
                    <a:lstStyle/>
                    <a:p>
                      <a:pPr>
                        <a:lnSpc>
                          <a:spcPct val="150000"/>
                        </a:lnSpc>
                        <a:buNone/>
                      </a:pPr>
                      <a:r>
                        <a:rPr lang="en-US" sz="2800" dirty="0">
                          <a:latin typeface="Calibir"/>
                        </a:rPr>
                        <a:t>Australian Example</a:t>
                      </a:r>
                    </a:p>
                  </a:txBody>
                  <a:tcPr anchor="ctr">
                    <a:solidFill>
                      <a:schemeClr val="accent5">
                        <a:lumMod val="20000"/>
                        <a:lumOff val="80000"/>
                      </a:schemeClr>
                    </a:solidFill>
                  </a:tcPr>
                </a:tc>
                <a:extLst>
                  <a:ext uri="{0D108BD9-81ED-4DB2-BD59-A6C34878D82A}">
                    <a16:rowId xmlns:a16="http://schemas.microsoft.com/office/drawing/2014/main" val="1848531857"/>
                  </a:ext>
                </a:extLst>
              </a:tr>
              <a:tr h="0">
                <a:tc>
                  <a:txBody>
                    <a:bodyPr/>
                    <a:lstStyle/>
                    <a:p>
                      <a:pPr>
                        <a:lnSpc>
                          <a:spcPct val="150000"/>
                        </a:lnSpc>
                        <a:buNone/>
                      </a:pPr>
                      <a:r>
                        <a:rPr lang="en-US" sz="2800">
                          <a:latin typeface="Calibir"/>
                        </a:rPr>
                        <a:t>Class</a:t>
                      </a:r>
                    </a:p>
                  </a:txBody>
                  <a:tcPr anchor="ctr"/>
                </a:tc>
                <a:tc>
                  <a:txBody>
                    <a:bodyPr/>
                    <a:lstStyle/>
                    <a:p>
                      <a:pPr>
                        <a:lnSpc>
                          <a:spcPct val="150000"/>
                        </a:lnSpc>
                        <a:buNone/>
                      </a:pPr>
                      <a:r>
                        <a:rPr lang="en-US" sz="2800">
                          <a:latin typeface="Calibir"/>
                        </a:rPr>
                        <a:t>Building design</a:t>
                      </a:r>
                    </a:p>
                  </a:txBody>
                  <a:tcPr anchor="ctr"/>
                </a:tc>
                <a:tc>
                  <a:txBody>
                    <a:bodyPr/>
                    <a:lstStyle/>
                    <a:p>
                      <a:pPr>
                        <a:lnSpc>
                          <a:spcPct val="150000"/>
                        </a:lnSpc>
                        <a:buNone/>
                      </a:pPr>
                      <a:r>
                        <a:rPr lang="en-US" sz="2800">
                          <a:latin typeface="Calibir"/>
                        </a:rPr>
                        <a:t>"Opal Tower" plan in Sydney</a:t>
                      </a:r>
                    </a:p>
                  </a:txBody>
                  <a:tcPr anchor="ctr"/>
                </a:tc>
                <a:extLst>
                  <a:ext uri="{0D108BD9-81ED-4DB2-BD59-A6C34878D82A}">
                    <a16:rowId xmlns:a16="http://schemas.microsoft.com/office/drawing/2014/main" val="2336924844"/>
                  </a:ext>
                </a:extLst>
              </a:tr>
              <a:tr h="0">
                <a:tc>
                  <a:txBody>
                    <a:bodyPr/>
                    <a:lstStyle/>
                    <a:p>
                      <a:pPr>
                        <a:lnSpc>
                          <a:spcPct val="150000"/>
                        </a:lnSpc>
                        <a:buNone/>
                      </a:pPr>
                      <a:r>
                        <a:rPr lang="en-US" sz="2800">
                          <a:latin typeface="Calibir"/>
                        </a:rPr>
                        <a:t>Object</a:t>
                      </a:r>
                    </a:p>
                  </a:txBody>
                  <a:tcPr anchor="ctr"/>
                </a:tc>
                <a:tc>
                  <a:txBody>
                    <a:bodyPr/>
                    <a:lstStyle/>
                    <a:p>
                      <a:pPr>
                        <a:lnSpc>
                          <a:spcPct val="150000"/>
                        </a:lnSpc>
                        <a:buNone/>
                      </a:pPr>
                      <a:r>
                        <a:rPr lang="en-US" sz="2800">
                          <a:latin typeface="Calibir"/>
                        </a:rPr>
                        <a:t>Actual building</a:t>
                      </a:r>
                    </a:p>
                  </a:txBody>
                  <a:tcPr anchor="ctr"/>
                </a:tc>
                <a:tc>
                  <a:txBody>
                    <a:bodyPr/>
                    <a:lstStyle/>
                    <a:p>
                      <a:pPr>
                        <a:lnSpc>
                          <a:spcPct val="150000"/>
                        </a:lnSpc>
                        <a:buNone/>
                      </a:pPr>
                      <a:r>
                        <a:rPr lang="en-US" sz="2800">
                          <a:latin typeface="Calibir"/>
                        </a:rPr>
                        <a:t>Completed Opal Tower</a:t>
                      </a:r>
                    </a:p>
                  </a:txBody>
                  <a:tcPr anchor="ctr"/>
                </a:tc>
                <a:extLst>
                  <a:ext uri="{0D108BD9-81ED-4DB2-BD59-A6C34878D82A}">
                    <a16:rowId xmlns:a16="http://schemas.microsoft.com/office/drawing/2014/main" val="3360974535"/>
                  </a:ext>
                </a:extLst>
              </a:tr>
              <a:tr h="0">
                <a:tc>
                  <a:txBody>
                    <a:bodyPr/>
                    <a:lstStyle/>
                    <a:p>
                      <a:pPr>
                        <a:lnSpc>
                          <a:spcPct val="150000"/>
                        </a:lnSpc>
                        <a:buNone/>
                      </a:pPr>
                      <a:r>
                        <a:rPr lang="en-US" sz="2800">
                          <a:latin typeface="Calibir"/>
                        </a:rPr>
                        <a:t>Attributes</a:t>
                      </a:r>
                    </a:p>
                  </a:txBody>
                  <a:tcPr anchor="ctr"/>
                </a:tc>
                <a:tc>
                  <a:txBody>
                    <a:bodyPr/>
                    <a:lstStyle/>
                    <a:p>
                      <a:pPr>
                        <a:lnSpc>
                          <a:spcPct val="150000"/>
                        </a:lnSpc>
                        <a:buNone/>
                      </a:pPr>
                      <a:r>
                        <a:rPr lang="en-US" sz="2800">
                          <a:latin typeface="Calibir"/>
                        </a:rPr>
                        <a:t>Room size, colour</a:t>
                      </a:r>
                    </a:p>
                  </a:txBody>
                  <a:tcPr anchor="ctr"/>
                </a:tc>
                <a:tc>
                  <a:txBody>
                    <a:bodyPr/>
                    <a:lstStyle/>
                    <a:p>
                      <a:pPr>
                        <a:lnSpc>
                          <a:spcPct val="150000"/>
                        </a:lnSpc>
                        <a:buNone/>
                      </a:pPr>
                      <a:r>
                        <a:rPr lang="en-US" sz="2800">
                          <a:latin typeface="Calibir"/>
                        </a:rPr>
                        <a:t>Apartment floor plan</a:t>
                      </a:r>
                    </a:p>
                  </a:txBody>
                  <a:tcPr anchor="ctr"/>
                </a:tc>
                <a:extLst>
                  <a:ext uri="{0D108BD9-81ED-4DB2-BD59-A6C34878D82A}">
                    <a16:rowId xmlns:a16="http://schemas.microsoft.com/office/drawing/2014/main" val="2623478163"/>
                  </a:ext>
                </a:extLst>
              </a:tr>
              <a:tr h="0">
                <a:tc>
                  <a:txBody>
                    <a:bodyPr/>
                    <a:lstStyle/>
                    <a:p>
                      <a:pPr>
                        <a:lnSpc>
                          <a:spcPct val="150000"/>
                        </a:lnSpc>
                        <a:buNone/>
                      </a:pPr>
                      <a:r>
                        <a:rPr lang="en-US" sz="2800" dirty="0">
                          <a:latin typeface="Calibir"/>
                        </a:rPr>
                        <a:t>Methods</a:t>
                      </a:r>
                    </a:p>
                  </a:txBody>
                  <a:tcPr anchor="ctr"/>
                </a:tc>
                <a:tc>
                  <a:txBody>
                    <a:bodyPr/>
                    <a:lstStyle/>
                    <a:p>
                      <a:pPr>
                        <a:lnSpc>
                          <a:spcPct val="150000"/>
                        </a:lnSpc>
                        <a:buNone/>
                      </a:pPr>
                      <a:r>
                        <a:rPr lang="en-US" sz="2800">
                          <a:latin typeface="Calibir"/>
                        </a:rPr>
                        <a:t>Actions</a:t>
                      </a:r>
                    </a:p>
                  </a:txBody>
                  <a:tcPr anchor="ctr"/>
                </a:tc>
                <a:tc>
                  <a:txBody>
                    <a:bodyPr/>
                    <a:lstStyle/>
                    <a:p>
                      <a:pPr>
                        <a:lnSpc>
                          <a:spcPct val="150000"/>
                        </a:lnSpc>
                        <a:buNone/>
                      </a:pPr>
                      <a:r>
                        <a:rPr lang="en-US" sz="2800" dirty="0">
                          <a:latin typeface="Calibir"/>
                        </a:rPr>
                        <a:t>Lift moves, lights turn on</a:t>
                      </a:r>
                    </a:p>
                  </a:txBody>
                  <a:tcPr anchor="ctr"/>
                </a:tc>
                <a:extLst>
                  <a:ext uri="{0D108BD9-81ED-4DB2-BD59-A6C34878D82A}">
                    <a16:rowId xmlns:a16="http://schemas.microsoft.com/office/drawing/2014/main" val="2950673234"/>
                  </a:ext>
                </a:extLst>
              </a:tr>
            </a:tbl>
          </a:graphicData>
        </a:graphic>
      </p:graphicFrame>
    </p:spTree>
    <p:extLst>
      <p:ext uri="{BB962C8B-B14F-4D97-AF65-F5344CB8AC3E}">
        <p14:creationId xmlns:p14="http://schemas.microsoft.com/office/powerpoint/2010/main" val="1285706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65275-065B-7761-534B-3BCA8E8FF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507A-2BB7-5053-DA57-5A046650E337}"/>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430A91AC-69F1-21D2-8DDB-EB9ACF39E6A3}"/>
              </a:ext>
            </a:extLst>
          </p:cNvPr>
          <p:cNvSpPr>
            <a:spLocks noChangeArrowheads="1"/>
          </p:cNvSpPr>
          <p:nvPr/>
        </p:nvSpPr>
        <p:spPr bwMode="auto">
          <a:xfrm>
            <a:off x="184731" y="1800414"/>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Git – Everything Is Local, Fast, and Open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What is Git?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Git is a distributed version control system – all operations happen locally, making it fast and reliable, even without internet.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Ideal for managing code, tracking changes, and collaborating.</a:t>
            </a:r>
          </a:p>
        </p:txBody>
      </p:sp>
    </p:spTree>
    <p:extLst>
      <p:ext uri="{BB962C8B-B14F-4D97-AF65-F5344CB8AC3E}">
        <p14:creationId xmlns:p14="http://schemas.microsoft.com/office/powerpoint/2010/main" val="42355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DAE3-6D43-E608-A9D8-B11D75EC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3EADB-4767-B0C8-179C-09DBE5C86FD0}"/>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7DF46D86-6D1B-9503-2DDE-0DD3403A80C7}"/>
              </a:ext>
            </a:extLst>
          </p:cNvPr>
          <p:cNvSpPr>
            <a:spLocks noChangeArrowheads="1"/>
          </p:cNvSpPr>
          <p:nvPr/>
        </p:nvSpPr>
        <p:spPr bwMode="auto">
          <a:xfrm>
            <a:off x="92365" y="1440534"/>
            <a:ext cx="12007269" cy="454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Key Resources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Pro Git Book</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by Scott Chacon &amp; Ben Straub</a:t>
            </a:r>
            <a:br>
              <a:rPr kumimoji="0" lang="en-US" altLang="en-US" sz="2800" b="0" i="0" u="none" strike="noStrike" kern="1200" cap="none" spc="0" normalizeH="0" baseline="0" noProof="0" dirty="0">
                <a:ln>
                  <a:noFill/>
                </a:ln>
                <a:solidFill>
                  <a:prstClr val="black"/>
                </a:solidFill>
                <a:effectLst/>
                <a:uLnTx/>
                <a:uFillTx/>
                <a:latin typeface="Calibir"/>
                <a:ea typeface="+mn-ea"/>
                <a:cs typeface="+mn-cs"/>
              </a:rPr>
            </a:b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Free online: </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hlinkClick r:id="rId2"/>
              </a:rPr>
              <a:t>https://git-scm.com/book</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Latest Version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Git 2.50.1 (Released June 2025)</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Download for Windows, macOS, Linux: </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hlinkClick r:id="rId3"/>
              </a:rPr>
              <a:t>git-scm.com/downloads</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Built-in Tools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git-</a:t>
            </a:r>
            <a:r>
              <a:rPr kumimoji="0" lang="en-US" altLang="en-US" sz="2800" b="0" i="0" u="none" strike="noStrike" kern="1200" cap="none" spc="0" normalizeH="0" baseline="0" noProof="0" dirty="0" err="1">
                <a:ln>
                  <a:noFill/>
                </a:ln>
                <a:solidFill>
                  <a:prstClr val="black"/>
                </a:solidFill>
                <a:effectLst/>
                <a:uLnTx/>
                <a:uFillTx/>
                <a:latin typeface="Calibir"/>
                <a:ea typeface="+mn-ea"/>
                <a:cs typeface="+mn-cs"/>
              </a:rPr>
              <a:t>gui</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a:t>
            </a:r>
            <a:r>
              <a:rPr kumimoji="0" lang="en-US" altLang="en-US" sz="2800" b="0" i="0" u="none" strike="noStrike" kern="1200" cap="none" spc="0" normalizeH="0" baseline="0" noProof="0" dirty="0" err="1">
                <a:ln>
                  <a:noFill/>
                </a:ln>
                <a:solidFill>
                  <a:prstClr val="black"/>
                </a:solidFill>
                <a:effectLst/>
                <a:uLnTx/>
                <a:uFillTx/>
                <a:latin typeface="Calibir"/>
                <a:ea typeface="+mn-ea"/>
                <a:cs typeface="+mn-cs"/>
              </a:rPr>
              <a:t>gitk</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(visual history browser)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Official Logos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PNG, EPS available for use in your projects</a:t>
            </a:r>
          </a:p>
        </p:txBody>
      </p:sp>
    </p:spTree>
    <p:extLst>
      <p:ext uri="{BB962C8B-B14F-4D97-AF65-F5344CB8AC3E}">
        <p14:creationId xmlns:p14="http://schemas.microsoft.com/office/powerpoint/2010/main" val="2675045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8121-6B18-89B5-6985-8FF8A52EF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CA762-AC7A-348B-BD2A-DAA3528CB468}"/>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pic>
        <p:nvPicPr>
          <p:cNvPr id="8" name="Picture 7">
            <a:extLst>
              <a:ext uri="{FF2B5EF4-FFF2-40B4-BE49-F238E27FC236}">
                <a16:creationId xmlns:a16="http://schemas.microsoft.com/office/drawing/2014/main" id="{DBE4BAA2-0A16-7010-503C-EE76544ABD51}"/>
              </a:ext>
            </a:extLst>
          </p:cNvPr>
          <p:cNvPicPr>
            <a:picLocks noChangeAspect="1"/>
          </p:cNvPicPr>
          <p:nvPr/>
        </p:nvPicPr>
        <p:blipFill>
          <a:blip r:embed="rId2"/>
          <a:srcRect t="8658" b="6494"/>
          <a:stretch>
            <a:fillRect/>
          </a:stretch>
        </p:blipFill>
        <p:spPr>
          <a:xfrm>
            <a:off x="201880" y="1123298"/>
            <a:ext cx="11788239" cy="5626205"/>
          </a:xfrm>
          <a:prstGeom prst="rect">
            <a:avLst/>
          </a:prstGeom>
        </p:spPr>
      </p:pic>
    </p:spTree>
    <p:extLst>
      <p:ext uri="{BB962C8B-B14F-4D97-AF65-F5344CB8AC3E}">
        <p14:creationId xmlns:p14="http://schemas.microsoft.com/office/powerpoint/2010/main" val="1847178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9C20B-1C95-A5BA-7592-0DFFB3641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CD444-73EE-337B-05BC-B11CA6B2A3CC}"/>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pic>
        <p:nvPicPr>
          <p:cNvPr id="6" name="Picture 5">
            <a:extLst>
              <a:ext uri="{FF2B5EF4-FFF2-40B4-BE49-F238E27FC236}">
                <a16:creationId xmlns:a16="http://schemas.microsoft.com/office/drawing/2014/main" id="{342FA9C9-C812-506D-BE4F-F01FF31B96BE}"/>
              </a:ext>
            </a:extLst>
          </p:cNvPr>
          <p:cNvPicPr>
            <a:picLocks noChangeAspect="1"/>
          </p:cNvPicPr>
          <p:nvPr/>
        </p:nvPicPr>
        <p:blipFill>
          <a:blip r:embed="rId2"/>
          <a:srcRect t="8658" b="7013"/>
          <a:stretch>
            <a:fillRect/>
          </a:stretch>
        </p:blipFill>
        <p:spPr>
          <a:xfrm>
            <a:off x="0" y="1038381"/>
            <a:ext cx="12192000" cy="5783283"/>
          </a:xfrm>
          <a:prstGeom prst="rect">
            <a:avLst/>
          </a:prstGeom>
        </p:spPr>
      </p:pic>
    </p:spTree>
    <p:extLst>
      <p:ext uri="{BB962C8B-B14F-4D97-AF65-F5344CB8AC3E}">
        <p14:creationId xmlns:p14="http://schemas.microsoft.com/office/powerpoint/2010/main" val="1397059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46D6B-E73C-724E-952F-4094497F6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F0E6D-9BE6-59BE-1AEC-D4FD10D71CDA}"/>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9EB8DB41-F2EC-DEA8-0CF4-DD1BCEA32A2B}"/>
              </a:ext>
            </a:extLst>
          </p:cNvPr>
          <p:cNvSpPr txBox="1"/>
          <p:nvPr/>
        </p:nvSpPr>
        <p:spPr>
          <a:xfrm>
            <a:off x="-1" y="1280160"/>
            <a:ext cx="12113111" cy="3257174"/>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 modern apps in Australia (e.g., MyGov, Service NSW) use OOP rather than procedural programming?</a:t>
            </a:r>
          </a:p>
          <a:p>
            <a:pPr>
              <a:lnSpc>
                <a:spcPct val="150000"/>
              </a:lnSpc>
            </a:pPr>
            <a:r>
              <a:rPr lang="en-US" sz="2800" dirty="0">
                <a:latin typeface="Calibir"/>
              </a:rPr>
              <a:t>Because OOP allows reusable code, easy maintenance, and modelling of real-world services like forms, accounts, and processes.</a:t>
            </a:r>
            <a:endParaRPr lang="en-AU" sz="2800" dirty="0">
              <a:latin typeface="Calibir"/>
            </a:endParaRPr>
          </a:p>
        </p:txBody>
      </p:sp>
    </p:spTree>
    <p:extLst>
      <p:ext uri="{BB962C8B-B14F-4D97-AF65-F5344CB8AC3E}">
        <p14:creationId xmlns:p14="http://schemas.microsoft.com/office/powerpoint/2010/main" val="39899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D1A1-0ADB-546E-4DFB-547D2190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0DBA3-954A-6FE9-EB68-A34CFE17A782}"/>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F62CE33D-5274-3AD8-6B99-E40DF8093DBE}"/>
              </a:ext>
            </a:extLst>
          </p:cNvPr>
          <p:cNvSpPr txBox="1"/>
          <p:nvPr/>
        </p:nvSpPr>
        <p:spPr>
          <a:xfrm>
            <a:off x="-1" y="1280160"/>
            <a:ext cx="12113111" cy="1968103"/>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does </a:t>
            </a:r>
            <a:r>
              <a:rPr lang="en-US" sz="2800" b="1" dirty="0">
                <a:latin typeface="Calibir"/>
              </a:rPr>
              <a:t>Commonwealth Bank’s NetBank</a:t>
            </a:r>
            <a:r>
              <a:rPr lang="en-US" sz="2800" dirty="0">
                <a:latin typeface="Calibir"/>
              </a:rPr>
              <a:t> use OOP principles instead of procedural programming for its online banking platform?</a:t>
            </a:r>
            <a:endParaRPr lang="en-AU" sz="2800" dirty="0">
              <a:latin typeface="Calibir"/>
            </a:endParaRPr>
          </a:p>
        </p:txBody>
      </p:sp>
      <p:sp>
        <p:nvSpPr>
          <p:cNvPr id="4" name="TextBox 3">
            <a:extLst>
              <a:ext uri="{FF2B5EF4-FFF2-40B4-BE49-F238E27FC236}">
                <a16:creationId xmlns:a16="http://schemas.microsoft.com/office/drawing/2014/main" id="{D1C949A9-185D-B903-7DD7-F0E10D72FDFE}"/>
              </a:ext>
            </a:extLst>
          </p:cNvPr>
          <p:cNvSpPr txBox="1"/>
          <p:nvPr/>
        </p:nvSpPr>
        <p:spPr>
          <a:xfrm>
            <a:off x="0" y="3248263"/>
            <a:ext cx="12191999" cy="3257174"/>
          </a:xfrm>
          <a:prstGeom prst="rect">
            <a:avLst/>
          </a:prstGeom>
          <a:noFill/>
        </p:spPr>
        <p:txBody>
          <a:bodyPr wrap="square">
            <a:spAutoFit/>
          </a:bodyPr>
          <a:lstStyle/>
          <a:p>
            <a:pPr>
              <a:lnSpc>
                <a:spcPct val="150000"/>
              </a:lnSpc>
            </a:pPr>
            <a:r>
              <a:rPr lang="en-US" sz="2800" dirty="0">
                <a:latin typeface="Calibir"/>
              </a:rPr>
              <a:t>OOP lets developers create reusable classes like </a:t>
            </a:r>
            <a:r>
              <a:rPr lang="en-US" sz="2800" b="1" dirty="0">
                <a:latin typeface="Calibir"/>
              </a:rPr>
              <a:t>Account</a:t>
            </a:r>
            <a:r>
              <a:rPr lang="en-US" sz="2800" dirty="0">
                <a:latin typeface="Calibir"/>
              </a:rPr>
              <a:t>, </a:t>
            </a:r>
            <a:r>
              <a:rPr lang="en-US" sz="2800" b="1" dirty="0">
                <a:latin typeface="Calibir"/>
              </a:rPr>
              <a:t>Transaction</a:t>
            </a:r>
            <a:r>
              <a:rPr lang="en-US" sz="2800" dirty="0">
                <a:latin typeface="Calibir"/>
              </a:rPr>
              <a:t>, and </a:t>
            </a:r>
            <a:r>
              <a:rPr lang="en-US" sz="2800" b="1" dirty="0">
                <a:latin typeface="Calibir"/>
              </a:rPr>
              <a:t>Customer</a:t>
            </a:r>
            <a:r>
              <a:rPr lang="en-US" sz="2800" dirty="0">
                <a:latin typeface="Calibir"/>
              </a:rPr>
              <a:t>, so features such as viewing statements or transferring money can be reused across mobile and web apps. It also makes it easier to maintain security, adapt to new regulations (like ASIC compliance), and roll out new services such as </a:t>
            </a:r>
            <a:r>
              <a:rPr lang="en-US" sz="2800" dirty="0" err="1">
                <a:latin typeface="Calibir"/>
              </a:rPr>
              <a:t>PayID</a:t>
            </a:r>
            <a:r>
              <a:rPr lang="en-US" sz="2800" dirty="0">
                <a:latin typeface="Calibir"/>
              </a:rPr>
              <a:t> without rewriting large parts of the system.</a:t>
            </a:r>
            <a:endParaRPr lang="en-AU" sz="2800" dirty="0">
              <a:latin typeface="Calibir"/>
            </a:endParaRPr>
          </a:p>
        </p:txBody>
      </p:sp>
    </p:spTree>
    <p:extLst>
      <p:ext uri="{BB962C8B-B14F-4D97-AF65-F5344CB8AC3E}">
        <p14:creationId xmlns:p14="http://schemas.microsoft.com/office/powerpoint/2010/main" val="32951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67DE-99B2-DEA0-824A-BDB5CB1D4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41B9D-D8DA-1A4B-347D-897452C629EF}"/>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77D3BDC5-9AD8-94EF-025B-78C9CCE09EB3}"/>
              </a:ext>
            </a:extLst>
          </p:cNvPr>
          <p:cNvSpPr txBox="1"/>
          <p:nvPr/>
        </p:nvSpPr>
        <p:spPr>
          <a:xfrm>
            <a:off x="-1" y="1280160"/>
            <a:ext cx="12113111" cy="3903504"/>
          </a:xfrm>
          <a:prstGeom prst="rect">
            <a:avLst/>
          </a:prstGeom>
          <a:noFill/>
        </p:spPr>
        <p:txBody>
          <a:bodyPr wrap="square">
            <a:spAutoFit/>
          </a:bodyPr>
          <a:lstStyle/>
          <a:p>
            <a:pPr>
              <a:lnSpc>
                <a:spcPct val="150000"/>
              </a:lnSpc>
            </a:pPr>
            <a:r>
              <a:rPr lang="en-US" sz="2800" b="1" dirty="0">
                <a:latin typeface="Calibir"/>
              </a:rPr>
              <a:t>Australian Real-World Analogy</a:t>
            </a:r>
            <a:br>
              <a:rPr lang="en-US" sz="2800" dirty="0">
                <a:latin typeface="Calibir"/>
              </a:rPr>
            </a:br>
            <a:r>
              <a:rPr lang="en-US" sz="2800" dirty="0">
                <a:latin typeface="Calibir"/>
              </a:rPr>
              <a:t>Think of NetBank as a shopping </a:t>
            </a:r>
            <a:r>
              <a:rPr lang="en-US" sz="2800" dirty="0" err="1">
                <a:latin typeface="Calibir"/>
              </a:rPr>
              <a:t>centre</a:t>
            </a:r>
            <a:r>
              <a:rPr lang="en-US" sz="2800" dirty="0">
                <a:latin typeface="Calibir"/>
              </a:rPr>
              <a:t>:</a:t>
            </a:r>
          </a:p>
          <a:p>
            <a:pPr marL="714375" indent="-457200">
              <a:lnSpc>
                <a:spcPct val="150000"/>
              </a:lnSpc>
              <a:buFont typeface="Arial" panose="020B0604020202020204" pitchFamily="34" charset="0"/>
              <a:buChar char="•"/>
            </a:pPr>
            <a:r>
              <a:rPr lang="en-US" sz="2800" b="1" dirty="0">
                <a:latin typeface="Calibir"/>
              </a:rPr>
              <a:t>Classes</a:t>
            </a:r>
            <a:r>
              <a:rPr lang="en-US" sz="2800" dirty="0">
                <a:latin typeface="Calibir"/>
              </a:rPr>
              <a:t> = store blueprints (e.g., Woolworths, JB Hi-Fi)</a:t>
            </a:r>
          </a:p>
          <a:p>
            <a:pPr marL="714375" indent="-457200">
              <a:lnSpc>
                <a:spcPct val="150000"/>
              </a:lnSpc>
              <a:buFont typeface="Arial" panose="020B0604020202020204" pitchFamily="34" charset="0"/>
              <a:buChar char="•"/>
            </a:pPr>
            <a:r>
              <a:rPr lang="en-US" sz="2800" b="1" dirty="0">
                <a:latin typeface="Calibir"/>
              </a:rPr>
              <a:t>Objects</a:t>
            </a:r>
            <a:r>
              <a:rPr lang="en-US" sz="2800" dirty="0">
                <a:latin typeface="Calibir"/>
              </a:rPr>
              <a:t> = actual store branches in the </a:t>
            </a:r>
            <a:r>
              <a:rPr lang="en-US" sz="2800" dirty="0" err="1">
                <a:latin typeface="Calibir"/>
              </a:rPr>
              <a:t>centre</a:t>
            </a:r>
            <a:endParaRPr lang="en-US" sz="2800" dirty="0">
              <a:latin typeface="Calibir"/>
            </a:endParaRPr>
          </a:p>
          <a:p>
            <a:pPr marL="714375" indent="-457200">
              <a:lnSpc>
                <a:spcPct val="150000"/>
              </a:lnSpc>
              <a:buFont typeface="Arial" panose="020B0604020202020204" pitchFamily="34" charset="0"/>
              <a:buChar char="•"/>
            </a:pPr>
            <a:r>
              <a:rPr lang="en-US" sz="2800" dirty="0">
                <a:latin typeface="Calibir"/>
              </a:rPr>
              <a:t>Updating one blueprint updates all branches — just like updating one class in OOP updates all relevant objects in the system.</a:t>
            </a:r>
          </a:p>
        </p:txBody>
      </p:sp>
    </p:spTree>
    <p:extLst>
      <p:ext uri="{BB962C8B-B14F-4D97-AF65-F5344CB8AC3E}">
        <p14:creationId xmlns:p14="http://schemas.microsoft.com/office/powerpoint/2010/main" val="1759155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450</TotalTime>
  <Words>3092</Words>
  <Application>Microsoft Office PowerPoint</Application>
  <PresentationFormat>Widescreen</PresentationFormat>
  <Paragraphs>314</Paragraphs>
  <Slides>64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Aptos</vt:lpstr>
      <vt:lpstr>Aptos Display</vt:lpstr>
      <vt:lpstr>Arial</vt:lpstr>
      <vt:lpstr>Calibir</vt:lpstr>
      <vt:lpstr>Calibri</vt:lpstr>
      <vt:lpstr>Calibri Light</vt:lpstr>
      <vt:lpstr>Consolas</vt:lpstr>
      <vt:lpstr>Office Theme</vt:lpstr>
      <vt:lpstr>1_Office Theme</vt:lpstr>
      <vt:lpstr>Introduction to Software Engineering (ISE102) Tutorial Week 3</vt:lpstr>
      <vt:lpstr>Week 3 Outline</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Hands-On Activity 1 (CBA_BankAccount_Deposit)</vt:lpstr>
      <vt:lpstr>Hands-On Activity 1 (CBA_BankAccount_Deposit in Python)</vt:lpstr>
      <vt:lpstr>Hands-On Activity 1 (CBA_BankAccount_Deposit in Java)</vt:lpstr>
      <vt:lpstr>Hands-On Activity 2 (Create Multiple Bank Accounts and Call Their Methods) – Python</vt:lpstr>
      <vt:lpstr>PowerPoint Presentation</vt:lpstr>
      <vt:lpstr>PowerPoint Presentation</vt:lpstr>
      <vt:lpstr>PowerPoint Presentation</vt:lpstr>
      <vt:lpstr>PowerPoint Presentation</vt:lpstr>
      <vt:lpstr>Hands-On Activity 3 (OOP Example – Train Class) in Python</vt:lpstr>
      <vt:lpstr>Hands-On Activity 3 (OOP Example – Train Class) in Python</vt:lpstr>
      <vt:lpstr>Hands-On Activity 3 (OOP Example – Train Class) in Python</vt:lpstr>
      <vt:lpstr>Hands-On Activity 4 (Create Your Favourite Aussie Sport Class) in Python</vt:lpstr>
      <vt:lpstr>Data Types, Variables, and Operators</vt:lpstr>
      <vt:lpstr>Data Types, Variables, and Operators</vt:lpstr>
      <vt:lpstr>Data Types, Variables, and Operators</vt:lpstr>
      <vt:lpstr>Data Types, Variables, and Operators</vt:lpstr>
      <vt:lpstr>Data Types, Variables, and Operators</vt:lpstr>
      <vt:lpstr>Hands-On Activity 5: Data Types, Variables, and Operators</vt:lpstr>
      <vt:lpstr>Hands-On Activity 5: Data Types, Variables, and Operators</vt:lpstr>
      <vt:lpstr>Hands-On Activity 5: Data Types, Variables, and Operators</vt:lpstr>
      <vt:lpstr>Hands-On Activity 5: Data Types, Variables, and Operators</vt:lpstr>
      <vt:lpstr>Strings &amp; String Formatting</vt:lpstr>
      <vt:lpstr>Strings &amp; String Formatting</vt:lpstr>
      <vt:lpstr>Strings &amp; String Formatting</vt:lpstr>
      <vt:lpstr>Strings &amp; String Formatting</vt:lpstr>
      <vt:lpstr>PowerPoint Presentation</vt:lpstr>
      <vt:lpstr>PowerPoint Presentation</vt:lpstr>
      <vt:lpstr>Strings &amp; String Formatting</vt:lpstr>
      <vt:lpstr>Arrays</vt:lpstr>
      <vt:lpstr>Arrays</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Array Example in Java (Visual Studio Code)- Necessary Package in Visual Studio Code</vt:lpstr>
      <vt:lpstr>Input/Output (I/O)</vt:lpstr>
      <vt:lpstr>Input/Output (I/O)</vt:lpstr>
      <vt:lpstr>Input/Output (I/O)</vt:lpstr>
      <vt:lpstr>Input/Output (I/O) – Java Example in Eclipse</vt:lpstr>
      <vt:lpstr>Input/Output (I/O) Input/Output (I/O) – Java Example in Eclipse</vt:lpstr>
      <vt:lpstr>Input/Output (I/O) – Java Example in Eclipse</vt:lpstr>
      <vt:lpstr>Input/Output (I/O) – Java Example in Eclipse</vt:lpstr>
      <vt:lpstr>Input/Output (I/O) – Java Example in Eclipse</vt:lpstr>
      <vt:lpstr>Input/Output (I/O) – Java Example in Eclipse</vt:lpstr>
      <vt:lpstr>Input/Output (I/O) – Java Example in Eclipse</vt:lpstr>
      <vt:lpstr>Recommended Software Configuration Management (SCM): Git &amp; Git Bash</vt:lpstr>
      <vt:lpstr>Recommended Software Configuration Management (SCM): Git &amp; Git Bash</vt:lpstr>
      <vt:lpstr>Recommended Software Configuration Management (SCM): Git &amp; Git Bash</vt:lpstr>
      <vt:lpstr>Recommended Software Configuration Management (SCM): Git &amp; Git Bash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214</cp:revision>
  <dcterms:created xsi:type="dcterms:W3CDTF">2025-07-28T16:39:25Z</dcterms:created>
  <dcterms:modified xsi:type="dcterms:W3CDTF">2025-08-14T21:07:46Z</dcterms:modified>
</cp:coreProperties>
</file>